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500" r:id="rId5"/>
    <p:sldId id="1501" r:id="rId6"/>
    <p:sldId id="1544" r:id="rId7"/>
    <p:sldId id="1574" r:id="rId8"/>
    <p:sldId id="1572" r:id="rId9"/>
    <p:sldId id="1573" r:id="rId10"/>
    <p:sldId id="1576" r:id="rId11"/>
    <p:sldId id="1542" r:id="rId12"/>
    <p:sldId id="1543" r:id="rId13"/>
    <p:sldId id="1546" r:id="rId14"/>
    <p:sldId id="1547" r:id="rId15"/>
    <p:sldId id="1548" r:id="rId16"/>
    <p:sldId id="1549" r:id="rId17"/>
    <p:sldId id="1550" r:id="rId18"/>
    <p:sldId id="1551" r:id="rId19"/>
    <p:sldId id="1552" r:id="rId20"/>
    <p:sldId id="1553" r:id="rId21"/>
    <p:sldId id="1554" r:id="rId22"/>
    <p:sldId id="1555" r:id="rId23"/>
    <p:sldId id="1556" r:id="rId24"/>
    <p:sldId id="1557" r:id="rId25"/>
    <p:sldId id="1558" r:id="rId26"/>
    <p:sldId id="1559" r:id="rId27"/>
    <p:sldId id="1560" r:id="rId28"/>
    <p:sldId id="1561" r:id="rId29"/>
    <p:sldId id="1562" r:id="rId30"/>
    <p:sldId id="1563" r:id="rId31"/>
    <p:sldId id="1564" r:id="rId32"/>
    <p:sldId id="1565" r:id="rId33"/>
    <p:sldId id="1566" r:id="rId34"/>
    <p:sldId id="1567" r:id="rId35"/>
    <p:sldId id="1570" r:id="rId36"/>
    <p:sldId id="1571" r:id="rId37"/>
    <p:sldId id="1568" r:id="rId38"/>
    <p:sldId id="1569" r:id="rId3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it 2019 Template (Light)" id="{D5BB76F4-83CF-43C2-B768-FA13CADF33A0}">
          <p14:sldIdLst>
            <p14:sldId id="1500"/>
            <p14:sldId id="1501"/>
            <p14:sldId id="1544"/>
            <p14:sldId id="1574"/>
            <p14:sldId id="1572"/>
            <p14:sldId id="1573"/>
            <p14:sldId id="1576"/>
            <p14:sldId id="1542"/>
            <p14:sldId id="1543"/>
            <p14:sldId id="1546"/>
            <p14:sldId id="1547"/>
            <p14:sldId id="1548"/>
            <p14:sldId id="1549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59"/>
            <p14:sldId id="1560"/>
            <p14:sldId id="1561"/>
            <p14:sldId id="1562"/>
            <p14:sldId id="1563"/>
            <p14:sldId id="1564"/>
            <p14:sldId id="1565"/>
            <p14:sldId id="1566"/>
            <p14:sldId id="1567"/>
            <p14:sldId id="1570"/>
            <p14:sldId id="1571"/>
            <p14:sldId id="1568"/>
            <p14:sldId id="1569"/>
          </p14:sldIdLst>
        </p14:section>
        <p14:section name="Resource / Guidelines" id="{043A0922-05EE-4E19-A2A7-CD8FACB706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00"/>
    <a:srgbClr val="E72C97"/>
    <a:srgbClr val="FF6138"/>
    <a:srgbClr val="A166FF"/>
    <a:srgbClr val="527FFF"/>
    <a:srgbClr val="FF5252"/>
    <a:srgbClr val="000000"/>
    <a:srgbClr val="282828"/>
    <a:srgbClr val="FFFFFF"/>
    <a:srgbClr val="D23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72397" autoAdjust="0"/>
  </p:normalViewPr>
  <p:slideViewPr>
    <p:cSldViewPr snapToGrid="0">
      <p:cViewPr>
        <p:scale>
          <a:sx n="99" d="100"/>
          <a:sy n="99" d="100"/>
        </p:scale>
        <p:origin x="354" y="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3/23/2019 9:42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3/23/2019 9:42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3/23/2019 9:42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3/23/2019 9:45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3/23/2019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0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3/24/2019 12:39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7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3/24/2019 12:10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85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3/23/2019 9:52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87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3/23/2019 9:53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1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3/23/2019 10:03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3E4C243-A5A9-8D44-83F5-E8823C4F81E7}" type="datetime8">
              <a:rPr lang="en-US" smtClean="0"/>
              <a:t>3/23/2019 10:07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ummitpink">
            <a:extLst>
              <a:ext uri="{FF2B5EF4-FFF2-40B4-BE49-F238E27FC236}">
                <a16:creationId xmlns:a16="http://schemas.microsoft.com/office/drawing/2014/main" id="{7B608FB8-BC2F-477B-A115-09BFB1B9B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9DC84CA-CE72-4309-9EAB-66ED7D370A86}"/>
              </a:ext>
            </a:extLst>
          </p:cNvPr>
          <p:cNvSpPr/>
          <p:nvPr userDrawn="1"/>
        </p:nvSpPr>
        <p:spPr bwMode="black">
          <a:xfrm>
            <a:off x="567307" y="3564340"/>
            <a:ext cx="2127613" cy="1276425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 sz="3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7621C-B751-485D-99D9-A8088077E9C6}"/>
              </a:ext>
            </a:extLst>
          </p:cNvPr>
          <p:cNvSpPr txBox="1"/>
          <p:nvPr userDrawn="1"/>
        </p:nvSpPr>
        <p:spPr bwMode="black">
          <a:xfrm>
            <a:off x="3362081" y="3435128"/>
            <a:ext cx="4486519" cy="794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200" b="0" kern="1200" spc="1200" baseline="0" dirty="0">
                <a:solidFill>
                  <a:schemeClr val="tx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SUMMIT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E023C602-6BE4-47DE-B943-32F0B4DC2F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081" y="4270635"/>
            <a:ext cx="9869732" cy="553998"/>
          </a:xfrm>
        </p:spPr>
        <p:txBody>
          <a:bodyPr lIns="0" tIns="0" rIns="0" bIns="0"/>
          <a:lstStyle>
            <a:lvl1pPr marL="0" algn="l" defTabSz="1097212" rtl="0" eaLnBrk="1" latinLnBrk="0" hangingPunct="1">
              <a:lnSpc>
                <a:spcPct val="90000"/>
              </a:lnSpc>
              <a:spcAft>
                <a:spcPts val="1800"/>
              </a:spcAft>
              <a:defRPr lang="en-US" sz="4000" b="0" kern="1200" spc="600" baseline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8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CITY NAME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6324" y="1427011"/>
            <a:ext cx="14017752" cy="571606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A8A47-C5F7-4859-8110-C48C0CFB8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90277-2AEC-4589-A0BC-2AEE9638B004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BDEDD-1799-4711-AFB7-000C1A5F4B7A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FB791A-438B-44C5-9345-E78C95C40297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411E4A2D-1820-442F-BD3F-461BCDD042B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mmitpink">
            <a:extLst>
              <a:ext uri="{FF2B5EF4-FFF2-40B4-BE49-F238E27FC236}">
                <a16:creationId xmlns:a16="http://schemas.microsoft.com/office/drawing/2014/main" id="{A70FE137-F3F1-4B64-8983-D64B3EDA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B5873-CF26-4556-B4B0-239A7126883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8F938-DFAC-4F7B-8B12-B2B44FAF0AA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D5E327-4A56-42F4-9E19-E4C17D16944D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9B5B42AC-9770-464D-8E27-7DF76D70C218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8B1A0E-731D-4AD7-8C46-F0F05F21E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22116"/>
          <a:stretch/>
        </p:blipFill>
        <p:spPr bwMode="white">
          <a:xfrm flipH="1" flipV="1">
            <a:off x="-3" y="0"/>
            <a:ext cx="14630402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A0F77-9119-4B75-9256-CBACF7E00C8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B5BFC-4C4A-48E8-9972-01D702D251A2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820FD-2DDC-4EE1-B79D-009B3DDF5D98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C611321-4375-4774-B64A-DFEBA63198AC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61396-5886-41B4-BBC0-939B0D1D94C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7F915C-3FA2-4A5D-B997-655E978C009F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A543-A464-4D97-96AB-E77598D648C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5D794-DFFC-4214-AD22-15DC429A8AA3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10EC2-2C89-4051-8B37-B2617CA9276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249913-DAFA-47B0-A6D2-B6285DD432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 flipV="1"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C51F4B-76CE-4269-A8A1-B3D8041F1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1239-A73C-4685-9E35-F5D795BB27B6}"/>
              </a:ext>
            </a:extLst>
          </p:cNvPr>
          <p:cNvGrpSpPr/>
          <p:nvPr userDrawn="1"/>
        </p:nvGrpSpPr>
        <p:grpSpPr bwMode="black">
          <a:xfrm>
            <a:off x="538164" y="7480673"/>
            <a:ext cx="4366203" cy="349836"/>
            <a:chOff x="15462169" y="3620906"/>
            <a:chExt cx="5755114" cy="461122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EF1FC-A325-4A3C-AF24-2F0816040C80}"/>
                </a:ext>
              </a:extLst>
            </p:cNvPr>
            <p:cNvSpPr txBox="1"/>
            <p:nvPr userDrawn="1"/>
          </p:nvSpPr>
          <p:spPr bwMode="black">
            <a:xfrm>
              <a:off x="16349615" y="3620906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37C4F5-F56D-44D5-9ECD-8BF490385D7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ummitpink">
            <a:extLst>
              <a:ext uri="{FF2B5EF4-FFF2-40B4-BE49-F238E27FC236}">
                <a16:creationId xmlns:a16="http://schemas.microsoft.com/office/drawing/2014/main" id="{DCE151BC-25D8-41A0-8CC5-9B5D23F1B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2F340-0598-4806-899C-D106A0B4FFC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79CAF-F798-4ED3-9CA6-061163C3287E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BD0D3F-F2A6-4DB9-A080-8F7EA66F7F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72E0899-9E18-4317-B7E5-C3F57DDAF13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01847-5CAF-4FC3-8F2A-C22DD706ADBB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23EE07-A5B5-48E3-9EA8-C1EAECD604BB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8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D699BB-11E7-4913-B301-5E3E6D2BE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5E284F4-9467-43F4-B445-7D9D9A904B4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FE1CE-8D4E-4420-B8D0-A2596221A7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DF6E23-C45F-40B4-AEAB-3444F41D3585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CB0038-A61B-483A-903F-8FF38E4BB38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3F5EE-B4F7-479E-8397-30873492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B09985-DDBD-43D9-A4A3-6F4555DFC34A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E726-6DCE-459D-B04B-F2CF5F187C01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5657A-8F69-49A2-9B56-68920352E527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FD77D4-3A14-4331-AA04-9DFC5AAA4CD5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40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202AE6-866E-4EC4-89B3-4AD1E9281E55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E2086-1A6A-442F-A5C7-E5F96AAF6B61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4D031B-E88B-493D-B8EB-D3D99981E5BB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442" r:id="rId21"/>
    <p:sldLayoutId id="2147484256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37.svg"/><Relationship Id="rId2" Type="http://schemas.openxmlformats.org/officeDocument/2006/relationships/image" Target="../media/image13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16.png"/><Relationship Id="rId1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21.png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49.svg"/><Relationship Id="rId4" Type="http://schemas.openxmlformats.org/officeDocument/2006/relationships/image" Target="../media/image47.svg"/><Relationship Id="rId9" Type="http://schemas.openxmlformats.org/officeDocument/2006/relationships/image" Target="../media/image23.png"/><Relationship Id="rId1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25.png"/><Relationship Id="rId18" Type="http://schemas.openxmlformats.org/officeDocument/2006/relationships/image" Target="../media/image41.svg"/><Relationship Id="rId7" Type="http://schemas.openxmlformats.org/officeDocument/2006/relationships/image" Target="../media/image22.png"/><Relationship Id="rId12" Type="http://schemas.openxmlformats.org/officeDocument/2006/relationships/image" Target="../media/image39.svg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svg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../media/image13.png"/><Relationship Id="rId10" Type="http://schemas.openxmlformats.org/officeDocument/2006/relationships/image" Target="../media/image51.svg"/><Relationship Id="rId4" Type="http://schemas.openxmlformats.org/officeDocument/2006/relationships/image" Target="../media/image23.svg"/><Relationship Id="rId9" Type="http://schemas.openxmlformats.org/officeDocument/2006/relationships/image" Target="../media/image24.png"/><Relationship Id="rId1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dotnet-extensions-configuration" TargetMode="External"/><Relationship Id="rId2" Type="http://schemas.openxmlformats.org/officeDocument/2006/relationships/hyperlink" Target="https://github.com/aws/aws-aspnet-cognito-identity-provider" TargetMode="Externa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ws/aws-ssm-data-protection-provider-for-asp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7.png"/><Relationship Id="rId18" Type="http://schemas.openxmlformats.org/officeDocument/2006/relationships/image" Target="../media/image47.svg"/><Relationship Id="rId26" Type="http://schemas.openxmlformats.org/officeDocument/2006/relationships/image" Target="../media/image6.png"/><Relationship Id="rId21" Type="http://schemas.openxmlformats.org/officeDocument/2006/relationships/image" Target="../media/image12.png"/><Relationship Id="rId34" Type="http://schemas.openxmlformats.org/officeDocument/2006/relationships/image" Target="../media/image55.svg"/><Relationship Id="rId7" Type="http://schemas.openxmlformats.org/officeDocument/2006/relationships/image" Target="../media/image14.png"/><Relationship Id="rId12" Type="http://schemas.openxmlformats.org/officeDocument/2006/relationships/image" Target="../media/image35.svg"/><Relationship Id="rId17" Type="http://schemas.openxmlformats.org/officeDocument/2006/relationships/image" Target="../media/image22.png"/><Relationship Id="rId25" Type="http://schemas.openxmlformats.org/officeDocument/2006/relationships/image" Target="../media/image7.png"/><Relationship Id="rId33" Type="http://schemas.openxmlformats.org/officeDocument/2006/relationships/image" Target="../media/image26.png"/><Relationship Id="rId2" Type="http://schemas.openxmlformats.org/officeDocument/2006/relationships/image" Target="../media/image19.png"/><Relationship Id="rId16" Type="http://schemas.openxmlformats.org/officeDocument/2006/relationships/image" Target="../media/image39.svg"/><Relationship Id="rId20" Type="http://schemas.openxmlformats.org/officeDocument/2006/relationships/image" Target="../media/image25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svg"/><Relationship Id="rId11" Type="http://schemas.openxmlformats.org/officeDocument/2006/relationships/image" Target="../media/image16.png"/><Relationship Id="rId24" Type="http://schemas.openxmlformats.org/officeDocument/2006/relationships/image" Target="../media/image49.svg"/><Relationship Id="rId32" Type="http://schemas.openxmlformats.org/officeDocument/2006/relationships/image" Target="../media/image53.sv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23.svg"/><Relationship Id="rId10" Type="http://schemas.openxmlformats.org/officeDocument/2006/relationships/image" Target="../media/image33.svg"/><Relationship Id="rId19" Type="http://schemas.openxmlformats.org/officeDocument/2006/relationships/image" Target="../media/image11.png"/><Relationship Id="rId31" Type="http://schemas.openxmlformats.org/officeDocument/2006/relationships/image" Target="../media/image25.png"/><Relationship Id="rId4" Type="http://schemas.openxmlformats.org/officeDocument/2006/relationships/image" Target="../media/image41.svg"/><Relationship Id="rId9" Type="http://schemas.openxmlformats.org/officeDocument/2006/relationships/image" Target="../media/image15.png"/><Relationship Id="rId14" Type="http://schemas.openxmlformats.org/officeDocument/2006/relationships/image" Target="../media/image37.svg"/><Relationship Id="rId22" Type="http://schemas.openxmlformats.org/officeDocument/2006/relationships/image" Target="../media/image27.svg"/><Relationship Id="rId27" Type="http://schemas.openxmlformats.org/officeDocument/2006/relationships/image" Target="../media/image10.png"/><Relationship Id="rId30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dotnet" TargetMode="External"/><Relationship Id="rId7" Type="http://schemas.openxmlformats.org/officeDocument/2006/relationships/hyperlink" Target="https://github.com/aws/aws-toolkit-vscode" TargetMode="External"/><Relationship Id="rId2" Type="http://schemas.openxmlformats.org/officeDocument/2006/relationships/hyperlink" Target="https://aws.amazon.com/blogs/developer/tag/net/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aws/aws-extensions-for-dotnet-cli" TargetMode="External"/><Relationship Id="rId5" Type="http://schemas.openxmlformats.org/officeDocument/2006/relationships/hyperlink" Target="https://github.com/aws/aws-lambda-dotnet" TargetMode="External"/><Relationship Id="rId4" Type="http://schemas.openxmlformats.org/officeDocument/2006/relationships/hyperlink" Target="https://github.com/aws/aws-sdk-ne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ws-sdk-for-net-now-targets-net-standard-2-0/" TargetMode="External"/><Relationship Id="rId2" Type="http://schemas.openxmlformats.org/officeDocument/2006/relationships/hyperlink" Target="https://aws.amazon.com/blogs/developer/aws-x-ray-support-for-net-core-is-ga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extensions-for-dotnet-cli/tree/master/src/docs/Layers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eveloper/announcing-amazon-lambda-runtimesuppor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visualstudio/" TargetMode="External"/><Relationship Id="rId2" Type="http://schemas.openxmlformats.org/officeDocument/2006/relationships/hyperlink" Target="https://github.com/aws/aws-extensions-for-dotnet-cli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E5F-4F15-4A76-88AD-D128A3600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412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651530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Modern application architecture using </a:t>
            </a:r>
            <a:r>
              <a:rPr lang="en-US" dirty="0" err="1"/>
              <a:t>serverless</a:t>
            </a:r>
            <a:r>
              <a:rPr lang="en-US" dirty="0"/>
              <a:t> and containers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Lambda debugging techniques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/>
              <a:t>Use Lambda Layers</a:t>
            </a:r>
          </a:p>
          <a:p>
            <a:pPr>
              <a:spcBef>
                <a:spcPts val="4200"/>
              </a:spcBef>
            </a:pPr>
            <a:r>
              <a:rPr lang="en-US" dirty="0" smtClean="0"/>
              <a:t>Using </a:t>
            </a:r>
            <a:r>
              <a:rPr lang="en-US" dirty="0"/>
              <a:t>new AWS extension libraries in our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CI/CD with the AWS Code </a:t>
            </a:r>
            <a:r>
              <a:rPr lang="en-US" dirty="0" smtClean="0"/>
              <a:t>services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715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mosaic image?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93" y="2889346"/>
            <a:ext cx="2596113" cy="195033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01956" y="4395877"/>
            <a:ext cx="3564566" cy="2686792"/>
            <a:chOff x="4804671" y="3807048"/>
            <a:chExt cx="3564566" cy="2686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4671" y="3807048"/>
              <a:ext cx="3564566" cy="268679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7325601" y="5687069"/>
              <a:ext cx="108106" cy="90089"/>
            </a:xfrm>
            <a:prstGeom prst="rect">
              <a:avLst/>
            </a:prstGeom>
            <a:noFill/>
            <a:ln w="444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32" y="3353401"/>
            <a:ext cx="4252279" cy="273208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18699813">
            <a:off x="7802441" y="5042161"/>
            <a:ext cx="2886175" cy="187010"/>
          </a:xfrm>
          <a:prstGeom prst="rightArrow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46346" y="1444848"/>
            <a:ext cx="3045997" cy="2344404"/>
            <a:chOff x="5646346" y="1444848"/>
            <a:chExt cx="3045997" cy="234440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6346" y="1787898"/>
              <a:ext cx="3045997" cy="2001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96290" y="1444848"/>
              <a:ext cx="168219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Gallery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20848341">
            <a:off x="2743200" y="1376168"/>
            <a:ext cx="3749353" cy="1464899"/>
            <a:chOff x="2855811" y="1424447"/>
            <a:chExt cx="3749353" cy="738664"/>
          </a:xfrm>
        </p:grpSpPr>
        <p:sp>
          <p:nvSpPr>
            <p:cNvPr id="15" name="Curved Down Arrow 14"/>
            <p:cNvSpPr/>
            <p:nvPr/>
          </p:nvSpPr>
          <p:spPr bwMode="auto">
            <a:xfrm>
              <a:off x="2855811" y="1549524"/>
              <a:ext cx="3749353" cy="499992"/>
            </a:xfrm>
            <a:prstGeom prst="curved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5335" y="1424447"/>
              <a:ext cx="609782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309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011244" y="4487549"/>
            <a:ext cx="8879853" cy="27157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95153" y="1220701"/>
            <a:ext cx="8895944" cy="2835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02923" y="1541716"/>
            <a:ext cx="2709154" cy="5126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Overall architecture</a:t>
            </a:r>
            <a:endParaRPr lang="en-US" dirty="0"/>
          </a:p>
        </p:txBody>
      </p:sp>
      <p:pic>
        <p:nvPicPr>
          <p:cNvPr id="8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088" y="3763506"/>
            <a:ext cx="1143000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5182" y="2209051"/>
            <a:ext cx="3791744" cy="14126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tile gallery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799" y="4669769"/>
            <a:ext cx="619651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Mosaic rendering</a:t>
            </a:r>
          </a:p>
        </p:txBody>
      </p:sp>
      <p:pic>
        <p:nvPicPr>
          <p:cNvPr id="11" name="Graphic 21">
            <a:extLst>
              <a:ext uri="{FF2B5EF4-FFF2-40B4-BE49-F238E27FC236}">
                <a16:creationId xmlns:a16="http://schemas.microsoft.com/office/drawing/2014/main" id="{312CE227-7B0B-134D-A8D7-4AEA19FF7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81463" y="2274558"/>
            <a:ext cx="919455" cy="919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02780D-D14F-D24A-8441-66FB5740C66B}"/>
              </a:ext>
            </a:extLst>
          </p:cNvPr>
          <p:cNvSpPr txBox="1"/>
          <p:nvPr/>
        </p:nvSpPr>
        <p:spPr>
          <a:xfrm>
            <a:off x="10778246" y="3266362"/>
            <a:ext cx="1725888" cy="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Tile Gallery</a:t>
            </a: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9126926" y="2915398"/>
            <a:ext cx="229286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2" idx="2"/>
            <a:endCxn id="10" idx="0"/>
          </p:cNvCxnSpPr>
          <p:nvPr/>
        </p:nvCxnSpPr>
        <p:spPr>
          <a:xfrm rot="5400000">
            <a:off x="9507367" y="2535945"/>
            <a:ext cx="982517" cy="32851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6" idx="3"/>
            <a:endCxn id="10" idx="1"/>
          </p:cNvCxnSpPr>
          <p:nvPr/>
        </p:nvCxnSpPr>
        <p:spPr>
          <a:xfrm flipV="1">
            <a:off x="3403629" y="5039101"/>
            <a:ext cx="1854170" cy="8860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9783" y="2519122"/>
            <a:ext cx="1360868" cy="794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tile gallery images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08495" y="4916378"/>
            <a:ext cx="114754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Upload image file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0569" y="6052897"/>
            <a:ext cx="311687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Output mosaic</a:t>
            </a:r>
          </a:p>
        </p:txBody>
      </p:sp>
      <p:cxnSp>
        <p:nvCxnSpPr>
          <p:cNvPr id="19" name="Straight Arrow Connector 18"/>
          <p:cNvCxnSpPr>
            <a:stCxn id="10" idx="2"/>
            <a:endCxn id="18" idx="0"/>
          </p:cNvCxnSpPr>
          <p:nvPr/>
        </p:nvCxnSpPr>
        <p:spPr>
          <a:xfrm>
            <a:off x="8356059" y="5408433"/>
            <a:ext cx="12950" cy="6444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55262" y="4048799"/>
            <a:ext cx="686726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91042" y="2569514"/>
            <a:ext cx="1502379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Processed Tiles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07287-DE40-344C-B52A-3E06A1FAEA68}"/>
              </a:ext>
            </a:extLst>
          </p:cNvPr>
          <p:cNvGrpSpPr/>
          <p:nvPr/>
        </p:nvGrpSpPr>
        <p:grpSpPr>
          <a:xfrm>
            <a:off x="11055707" y="1288650"/>
            <a:ext cx="1072750" cy="901791"/>
            <a:chOff x="9048765" y="5324579"/>
            <a:chExt cx="1072750" cy="901791"/>
          </a:xfrm>
        </p:grpSpPr>
        <p:pic>
          <p:nvPicPr>
            <p:cNvPr id="23" name="Graphic 82">
              <a:extLst>
                <a:ext uri="{FF2B5EF4-FFF2-40B4-BE49-F238E27FC236}">
                  <a16:creationId xmlns:a16="http://schemas.microsoft.com/office/drawing/2014/main" id="{2B05DD6C-F855-D840-A735-6649674A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99390" y="5324579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7B6E7B-F444-5646-8458-8A0C2A029D98}"/>
                </a:ext>
              </a:extLst>
            </p:cNvPr>
            <p:cNvSpPr txBox="1"/>
            <p:nvPr/>
          </p:nvSpPr>
          <p:spPr>
            <a:xfrm>
              <a:off x="9048765" y="5964760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Tile Data</a:t>
              </a:r>
            </a:p>
          </p:txBody>
        </p:sp>
      </p:grpSp>
      <p:cxnSp>
        <p:nvCxnSpPr>
          <p:cNvPr id="25" name="Elbow Connector 24"/>
          <p:cNvCxnSpPr>
            <a:stCxn id="21" idx="0"/>
            <a:endCxn id="23" idx="1"/>
          </p:cNvCxnSpPr>
          <p:nvPr/>
        </p:nvCxnSpPr>
        <p:spPr>
          <a:xfrm rot="5400000" flipH="1" flipV="1">
            <a:off x="10076725" y="1339907"/>
            <a:ext cx="995114" cy="1464100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7310" y="5472041"/>
            <a:ext cx="1206319" cy="906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0356" y="5841526"/>
            <a:ext cx="1540835" cy="11614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5202" y="2274558"/>
            <a:ext cx="1421486" cy="933979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16" idx="3"/>
            <a:endCxn id="9" idx="1"/>
          </p:cNvCxnSpPr>
          <p:nvPr/>
        </p:nvCxnSpPr>
        <p:spPr>
          <a:xfrm flipV="1">
            <a:off x="3580651" y="2915398"/>
            <a:ext cx="1754531" cy="7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 bwMode="auto">
          <a:xfrm>
            <a:off x="1805354" y="1751229"/>
            <a:ext cx="2004646" cy="4771167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20287" y="1719883"/>
            <a:ext cx="15603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66090" y="2911290"/>
            <a:ext cx="1316181" cy="2005088"/>
            <a:chOff x="1466088" y="2590276"/>
            <a:chExt cx="1087959" cy="2005088"/>
          </a:xfrm>
        </p:grpSpPr>
        <p:cxnSp>
          <p:nvCxnSpPr>
            <p:cNvPr id="33" name="Elbow Connector 32"/>
            <p:cNvCxnSpPr/>
            <p:nvPr/>
          </p:nvCxnSpPr>
          <p:spPr>
            <a:xfrm flipV="1">
              <a:off x="1466088" y="2590276"/>
              <a:ext cx="753695" cy="141885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17" idx="0"/>
            </p:cNvCxnSpPr>
            <p:nvPr/>
          </p:nvCxnSpPr>
          <p:spPr>
            <a:xfrm>
              <a:off x="1466524" y="4013993"/>
              <a:ext cx="1087523" cy="58137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242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tile gallery ingestion</a:t>
            </a:r>
          </a:p>
        </p:txBody>
      </p:sp>
    </p:spTree>
    <p:extLst>
      <p:ext uri="{BB962C8B-B14F-4D97-AF65-F5344CB8AC3E}">
        <p14:creationId xmlns:p14="http://schemas.microsoft.com/office/powerpoint/2010/main" val="3644518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tile ingestion do?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3431413" cy="2591479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Accepts zip file from user containing multiple images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Analyzes each image to create tile information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Resizes each image and save as a tile in a named </a:t>
            </a:r>
            <a:r>
              <a:rPr lang="en-US" dirty="0" smtClean="0"/>
              <a:t>gallery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323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How tile ingestion 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37473" y="1299211"/>
            <a:ext cx="2065309" cy="5447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Tile images (zip)</a:t>
            </a:r>
          </a:p>
        </p:txBody>
      </p:sp>
      <p:sp>
        <p:nvSpPr>
          <p:cNvPr id="5" name="Right Arrow 4"/>
          <p:cNvSpPr/>
          <p:nvPr/>
        </p:nvSpPr>
        <p:spPr bwMode="auto">
          <a:xfrm rot="16200000">
            <a:off x="2877369" y="5092191"/>
            <a:ext cx="1376465" cy="31659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13514" y="5697287"/>
            <a:ext cx="3216613" cy="1311613"/>
            <a:chOff x="1713514" y="5697287"/>
            <a:chExt cx="3216613" cy="1311613"/>
          </a:xfrm>
        </p:grpSpPr>
        <p:grpSp>
          <p:nvGrpSpPr>
            <p:cNvPr id="7" name="Group 6"/>
            <p:cNvGrpSpPr/>
            <p:nvPr/>
          </p:nvGrpSpPr>
          <p:grpSpPr>
            <a:xfrm>
              <a:off x="1713514" y="5697287"/>
              <a:ext cx="3216613" cy="1311613"/>
              <a:chOff x="3169596" y="5113645"/>
              <a:chExt cx="3216613" cy="131161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3169596" y="5113645"/>
                <a:ext cx="3216613" cy="13116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Graphic 15">
                <a:extLst>
                  <a:ext uri="{FF2B5EF4-FFF2-40B4-BE49-F238E27FC236}">
                    <a16:creationId xmlns:a16="http://schemas.microsoft.com/office/drawing/2014/main" id="{4F9756E1-2CB8-7A4E-BAB5-F808AA99D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15803" y="5156459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3008940" y="6055451"/>
              <a:ext cx="1733294" cy="637150"/>
              <a:chOff x="4465022" y="5471809"/>
              <a:chExt cx="1733294" cy="63715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13" name="Right Arrow 12"/>
          <p:cNvSpPr/>
          <p:nvPr/>
        </p:nvSpPr>
        <p:spPr bwMode="auto">
          <a:xfrm>
            <a:off x="4572676" y="3934024"/>
            <a:ext cx="638716" cy="309745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0959230" y="2029514"/>
            <a:ext cx="650944" cy="269744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19353" y="3477390"/>
            <a:ext cx="649322" cy="2332661"/>
            <a:chOff x="9359109" y="3572818"/>
            <a:chExt cx="649322" cy="2788961"/>
          </a:xfrm>
        </p:grpSpPr>
        <p:sp>
          <p:nvSpPr>
            <p:cNvPr id="16" name="Bent-Up Arrow 15"/>
            <p:cNvSpPr/>
            <p:nvPr/>
          </p:nvSpPr>
          <p:spPr bwMode="auto">
            <a:xfrm rot="5400000">
              <a:off x="8818123" y="4113804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Bent-Up Arrow 16"/>
            <p:cNvSpPr/>
            <p:nvPr/>
          </p:nvSpPr>
          <p:spPr bwMode="auto">
            <a:xfrm rot="5400000">
              <a:off x="8818123" y="5171471"/>
              <a:ext cx="1731294" cy="649322"/>
            </a:xfrm>
            <a:prstGeom prst="bentUp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16592" y="1489797"/>
            <a:ext cx="3840804" cy="1937087"/>
            <a:chOff x="6999050" y="1580744"/>
            <a:chExt cx="3840804" cy="1937087"/>
          </a:xfrm>
        </p:grpSpPr>
        <p:grpSp>
          <p:nvGrpSpPr>
            <p:cNvPr id="19" name="Group 18"/>
            <p:cNvGrpSpPr/>
            <p:nvPr/>
          </p:nvGrpSpPr>
          <p:grpSpPr>
            <a:xfrm>
              <a:off x="6999050" y="1580744"/>
              <a:ext cx="3116093" cy="1074907"/>
              <a:chOff x="6999050" y="1580744"/>
              <a:chExt cx="3116093" cy="1074907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7316592" y="1996808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5" name="Rectangle 24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6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723761" y="2442924"/>
              <a:ext cx="3116093" cy="1074907"/>
              <a:chOff x="6999050" y="1580744"/>
              <a:chExt cx="3116093" cy="1074907"/>
            </a:xfrm>
            <a:solidFill>
              <a:schemeClr val="bg1"/>
            </a:solidFill>
          </p:grpSpPr>
          <p:sp>
            <p:nvSpPr>
              <p:cNvPr id="23" name="Rectangle 22"/>
              <p:cNvSpPr/>
              <p:nvPr/>
            </p:nvSpPr>
            <p:spPr bwMode="auto">
              <a:xfrm>
                <a:off x="6999050" y="1580744"/>
                <a:ext cx="3116093" cy="107490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4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31475" y="1610333"/>
                <a:ext cx="762000" cy="952500"/>
              </a:xfrm>
              <a:prstGeom prst="rect">
                <a:avLst/>
              </a:prstGeom>
              <a:grpFill/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8557096" y="2747098"/>
              <a:ext cx="16982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 image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657419" y="1151315"/>
            <a:ext cx="2525611" cy="1147943"/>
            <a:chOff x="11647479" y="1830954"/>
            <a:chExt cx="2525611" cy="1147943"/>
          </a:xfrm>
        </p:grpSpPr>
        <p:sp>
          <p:nvSpPr>
            <p:cNvPr id="30" name="Rectangle 29"/>
            <p:cNvSpPr/>
            <p:nvPr/>
          </p:nvSpPr>
          <p:spPr bwMode="auto">
            <a:xfrm>
              <a:off x="11647479" y="1830954"/>
              <a:ext cx="2515993" cy="114794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132">
              <a:extLst>
                <a:ext uri="{FF2B5EF4-FFF2-40B4-BE49-F238E27FC236}">
                  <a16:creationId xmlns:a16="http://schemas.microsoft.com/office/drawing/2014/main" id="{F73DD8CF-3E81-4241-A79A-7CBAB59C2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79093" y="1843503"/>
              <a:ext cx="762000" cy="10922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2716922" y="1991539"/>
              <a:ext cx="1456168" cy="7386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</a:t>
              </a:r>
              <a:b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moderation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15920" y="3873086"/>
            <a:ext cx="3116093" cy="1158205"/>
            <a:chOff x="10155676" y="4424814"/>
            <a:chExt cx="3116093" cy="11582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155676" y="4424814"/>
              <a:ext cx="3116093" cy="1158205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75">
              <a:extLst>
                <a:ext uri="{FF2B5EF4-FFF2-40B4-BE49-F238E27FC236}">
                  <a16:creationId xmlns:a16="http://schemas.microsoft.com/office/drawing/2014/main" id="{4A26D16D-645A-FF44-868A-D8CFF632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87290" y="4438465"/>
              <a:ext cx="762000" cy="10922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119234" y="4615233"/>
              <a:ext cx="1696618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color data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115919" y="5131460"/>
            <a:ext cx="3116093" cy="999592"/>
            <a:chOff x="10155675" y="5683188"/>
            <a:chExt cx="3116093" cy="999592"/>
          </a:xfrm>
        </p:grpSpPr>
        <p:grpSp>
          <p:nvGrpSpPr>
            <p:cNvPr id="38" name="Group 37"/>
            <p:cNvGrpSpPr/>
            <p:nvPr/>
          </p:nvGrpSpPr>
          <p:grpSpPr>
            <a:xfrm>
              <a:off x="10155675" y="5683188"/>
              <a:ext cx="3116093" cy="999592"/>
              <a:chOff x="9367734" y="5726965"/>
              <a:chExt cx="3116093" cy="999592"/>
            </a:xfrm>
          </p:grpSpPr>
          <p:sp>
            <p:nvSpPr>
              <p:cNvPr id="40" name="Rectangle 39"/>
              <p:cNvSpPr/>
              <p:nvPr/>
            </p:nvSpPr>
            <p:spPr bwMode="auto">
              <a:xfrm>
                <a:off x="9367734" y="5726965"/>
                <a:ext cx="3116093" cy="999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99349" y="5764328"/>
                <a:ext cx="762000" cy="952500"/>
              </a:xfrm>
              <a:prstGeom prst="rect">
                <a:avLst/>
              </a:prstGeom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11119234" y="5920584"/>
              <a:ext cx="1457771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storage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68533" y="2879327"/>
            <a:ext cx="1742467" cy="1598305"/>
            <a:chOff x="4224615" y="2295685"/>
            <a:chExt cx="1742467" cy="1598305"/>
          </a:xfrm>
        </p:grpSpPr>
        <p:grpSp>
          <p:nvGrpSpPr>
            <p:cNvPr id="43" name="Group 42"/>
            <p:cNvGrpSpPr/>
            <p:nvPr/>
          </p:nvGrpSpPr>
          <p:grpSpPr>
            <a:xfrm>
              <a:off x="4224615" y="2546292"/>
              <a:ext cx="1742467" cy="1347698"/>
              <a:chOff x="4224615" y="2546292"/>
              <a:chExt cx="1742467" cy="1347698"/>
            </a:xfrm>
          </p:grpSpPr>
          <p:pic>
            <p:nvPicPr>
              <p:cNvPr id="47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24615" y="2546292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8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628428" y="2846946"/>
                <a:ext cx="972882" cy="757692"/>
              </a:xfrm>
              <a:prstGeom prst="rect">
                <a:avLst/>
              </a:prstGeom>
            </p:spPr>
          </p:pic>
          <p:pic>
            <p:nvPicPr>
              <p:cNvPr id="49" name="Graphic 98">
                <a:extLst>
                  <a:ext uri="{FF2B5EF4-FFF2-40B4-BE49-F238E27FC236}">
                    <a16:creationId xmlns:a16="http://schemas.microsoft.com/office/drawing/2014/main" id="{2E465156-B19E-5C4E-81BB-8793FDA6B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4200" y="3136298"/>
                <a:ext cx="972882" cy="757692"/>
              </a:xfrm>
              <a:prstGeom prst="rect">
                <a:avLst/>
              </a:prstGeom>
            </p:spPr>
          </p:pic>
        </p:grpSp>
        <p:sp>
          <p:nvSpPr>
            <p:cNvPr id="44" name="Down Arrow 43"/>
            <p:cNvSpPr/>
            <p:nvPr/>
          </p:nvSpPr>
          <p:spPr bwMode="auto">
            <a:xfrm>
              <a:off x="4547764" y="2316401"/>
              <a:ext cx="257783" cy="201926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wn Arrow 44"/>
            <p:cNvSpPr/>
            <p:nvPr/>
          </p:nvSpPr>
          <p:spPr bwMode="auto">
            <a:xfrm>
              <a:off x="5258293" y="2343399"/>
              <a:ext cx="257783" cy="445320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Down Arrow 45"/>
            <p:cNvSpPr/>
            <p:nvPr/>
          </p:nvSpPr>
          <p:spPr bwMode="auto">
            <a:xfrm>
              <a:off x="5666767" y="2295685"/>
              <a:ext cx="257783" cy="798313"/>
            </a:xfrm>
            <a:prstGeom prst="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3514" y="1883552"/>
            <a:ext cx="3216613" cy="3320867"/>
            <a:chOff x="1713514" y="1883552"/>
            <a:chExt cx="3216613" cy="3320867"/>
          </a:xfrm>
        </p:grpSpPr>
        <p:grpSp>
          <p:nvGrpSpPr>
            <p:cNvPr id="51" name="Group 50"/>
            <p:cNvGrpSpPr/>
            <p:nvPr/>
          </p:nvGrpSpPr>
          <p:grpSpPr>
            <a:xfrm>
              <a:off x="2708344" y="2333612"/>
              <a:ext cx="2085596" cy="498168"/>
              <a:chOff x="3324427" y="2663321"/>
              <a:chExt cx="2925594" cy="498168"/>
            </a:xfrm>
          </p:grpSpPr>
          <p:sp>
            <p:nvSpPr>
              <p:cNvPr id="57" name="Rectangle 56"/>
              <p:cNvSpPr/>
              <p:nvPr/>
            </p:nvSpPr>
            <p:spPr bwMode="auto">
              <a:xfrm>
                <a:off x="3370634" y="2663321"/>
                <a:ext cx="2879387" cy="4981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24427" y="2686312"/>
                <a:ext cx="1527721" cy="4616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713514" y="1883552"/>
              <a:ext cx="3216613" cy="3320867"/>
              <a:chOff x="1713514" y="1883552"/>
              <a:chExt cx="3216613" cy="3320867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713514" y="2164386"/>
                <a:ext cx="3216613" cy="3040033"/>
                <a:chOff x="3169596" y="1580744"/>
                <a:chExt cx="3216613" cy="3040033"/>
              </a:xfrm>
            </p:grpSpPr>
            <p:sp>
              <p:nvSpPr>
                <p:cNvPr id="55" name="Rectangle 54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6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=""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54" name="Down Arrow 53"/>
              <p:cNvSpPr/>
              <p:nvPr/>
            </p:nvSpPr>
            <p:spPr bwMode="auto">
              <a:xfrm>
                <a:off x="3049192" y="1883552"/>
                <a:ext cx="246307" cy="233543"/>
              </a:xfrm>
              <a:prstGeom prst="down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5256672" y="3696628"/>
            <a:ext cx="2445251" cy="999592"/>
            <a:chOff x="5256672" y="3696628"/>
            <a:chExt cx="2445251" cy="999592"/>
          </a:xfrm>
        </p:grpSpPr>
        <p:sp>
          <p:nvSpPr>
            <p:cNvPr id="60" name="Rectangle 59"/>
            <p:cNvSpPr/>
            <p:nvPr/>
          </p:nvSpPr>
          <p:spPr bwMode="auto">
            <a:xfrm>
              <a:off x="5256672" y="3696628"/>
              <a:ext cx="2392046" cy="99959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88286" y="3733991"/>
              <a:ext cx="762000" cy="9525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056601" y="3873086"/>
              <a:ext cx="1645322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upload</a:t>
              </a:r>
            </a:p>
          </p:txBody>
        </p:sp>
      </p:grpSp>
      <p:sp>
        <p:nvSpPr>
          <p:cNvPr id="63" name="Lightning Bolt 62"/>
          <p:cNvSpPr/>
          <p:nvPr/>
        </p:nvSpPr>
        <p:spPr bwMode="auto">
          <a:xfrm rot="15344842">
            <a:off x="7359622" y="3022194"/>
            <a:ext cx="554019" cy="680936"/>
          </a:xfrm>
          <a:prstGeom prst="lightningBol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815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323088" y="347412"/>
            <a:ext cx="13987008" cy="873289"/>
          </a:xfrm>
        </p:spPr>
        <p:txBody>
          <a:bodyPr/>
          <a:lstStyle/>
          <a:p>
            <a:r>
              <a:rPr lang="en-US" dirty="0"/>
              <a:t>Why did we choose AWS Batch?</a:t>
            </a: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87709" y="1596974"/>
            <a:ext cx="8838163" cy="52075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Take advantage of serverless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Manages the compute capacity for us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Work can be queued for asynchronous processing</a:t>
            </a:r>
          </a:p>
          <a:p>
            <a:pPr marL="860588" lvl="1" indent="-457200"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Tile creation is not a time critical task</a:t>
            </a:r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mtClean="0">
                <a:latin typeface="+mn-lt"/>
              </a:rPr>
              <a:t>Cost savings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No charge for idle compute environments</a:t>
            </a:r>
          </a:p>
          <a:p>
            <a:pPr marL="860588" lvl="1" indent="-457200">
              <a:lnSpc>
                <a:spcPct val="100000"/>
              </a:lnSpc>
              <a:spcBef>
                <a:spcPts val="24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Ability to use Amazon EC2 Spot Instances</a:t>
            </a:r>
            <a:endParaRPr lang="en-US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46800" y="4756759"/>
            <a:ext cx="3253135" cy="2142707"/>
            <a:chOff x="10438278" y="5203666"/>
            <a:chExt cx="3253135" cy="2142707"/>
          </a:xfrm>
        </p:grpSpPr>
        <p:sp>
          <p:nvSpPr>
            <p:cNvPr id="6" name="Rectangle 5"/>
            <p:cNvSpPr/>
            <p:nvPr/>
          </p:nvSpPr>
          <p:spPr bwMode="auto">
            <a:xfrm>
              <a:off x="10438278" y="5270566"/>
              <a:ext cx="3147783" cy="20758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719452" y="5977145"/>
              <a:ext cx="1072750" cy="1281061"/>
              <a:chOff x="11009699" y="6163016"/>
              <a:chExt cx="1072750" cy="1281061"/>
            </a:xfrm>
          </p:grpSpPr>
          <p:pic>
            <p:nvPicPr>
              <p:cNvPr id="14" name="Graphic 3">
                <a:extLst>
                  <a:ext uri="{FF2B5EF4-FFF2-40B4-BE49-F238E27FC236}">
                    <a16:creationId xmlns:a16="http://schemas.microsoft.com/office/drawing/2014/main" id="{D29D31AC-69BA-A849-A9F4-6D9BE95B5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009699" y="6163016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A8A2879-DCB4-B24D-B6D2-627A8475B7AA}"/>
                  </a:ext>
                </a:extLst>
              </p:cNvPr>
              <p:cNvGrpSpPr/>
              <p:nvPr/>
            </p:nvGrpSpPr>
            <p:grpSpPr>
              <a:xfrm>
                <a:off x="11009699" y="6367859"/>
                <a:ext cx="1072750" cy="1076218"/>
                <a:chOff x="1144054" y="4741028"/>
                <a:chExt cx="1072750" cy="1076218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0346A-765C-0747-A01D-F84B6B18C038}"/>
                    </a:ext>
                  </a:extLst>
                </p:cNvPr>
                <p:cNvSpPr txBox="1"/>
                <p:nvPr/>
              </p:nvSpPr>
              <p:spPr>
                <a:xfrm>
                  <a:off x="1144054" y="5386359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Spot Instance(s)</a:t>
                  </a:r>
                </a:p>
              </p:txBody>
            </p:sp>
            <p:pic>
              <p:nvPicPr>
                <p:cNvPr id="17" name="Graphic 3">
                  <a:extLst>
                    <a:ext uri="{FF2B5EF4-FFF2-40B4-BE49-F238E27FC236}">
                      <a16:creationId xmlns:a16="http://schemas.microsoft.com/office/drawing/2014/main" id="{D29D31AC-69BA-A849-A9F4-6D9BE95B5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2674" y="4741028"/>
                  <a:ext cx="571500" cy="571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/>
            <p:cNvGrpSpPr/>
            <p:nvPr/>
          </p:nvGrpSpPr>
          <p:grpSpPr>
            <a:xfrm>
              <a:off x="12416625" y="5971632"/>
              <a:ext cx="1072750" cy="1257989"/>
              <a:chOff x="12639528" y="6174552"/>
              <a:chExt cx="1072750" cy="1257989"/>
            </a:xfrm>
          </p:grpSpPr>
          <p:pic>
            <p:nvPicPr>
              <p:cNvPr id="10" name="Graphic 56">
                <a:extLst>
                  <a:ext uri="{FF2B5EF4-FFF2-40B4-BE49-F238E27FC236}">
                    <a16:creationId xmlns:a16="http://schemas.microsoft.com/office/drawing/2014/main" id="{D9489393-8CF0-F943-9C2E-B271952ED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664371" y="6174552"/>
                <a:ext cx="571500" cy="571500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D21465-1D33-DF42-9CD6-13821F0C4696}"/>
                  </a:ext>
                </a:extLst>
              </p:cNvPr>
              <p:cNvGrpSpPr/>
              <p:nvPr/>
            </p:nvGrpSpPr>
            <p:grpSpPr>
              <a:xfrm>
                <a:off x="12639528" y="6367859"/>
                <a:ext cx="1072750" cy="1064682"/>
                <a:chOff x="6250260" y="2753509"/>
                <a:chExt cx="1072750" cy="1064682"/>
              </a:xfrm>
            </p:grpSpPr>
            <p:pic>
              <p:nvPicPr>
                <p:cNvPr id="12" name="Graphic 56">
                  <a:extLst>
                    <a:ext uri="{FF2B5EF4-FFF2-40B4-BE49-F238E27FC236}">
                      <a16:creationId xmlns:a16="http://schemas.microsoft.com/office/drawing/2014/main" id="{D9489393-8CF0-F943-9C2E-B271952ED2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0885" y="2753509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B0399D-A17E-1C40-9416-2ACAC20006C1}"/>
                    </a:ext>
                  </a:extLst>
                </p:cNvPr>
                <p:cNvSpPr txBox="1"/>
                <p:nvPr/>
              </p:nvSpPr>
              <p:spPr>
                <a:xfrm>
                  <a:off x="6250260" y="3387304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On-demand Instance(s)</a:t>
                  </a:r>
                </a:p>
              </p:txBody>
            </p:sp>
          </p:grpSp>
        </p:grpSp>
        <p:sp>
          <p:nvSpPr>
            <p:cNvPr id="9" name="TextBox 8"/>
            <p:cNvSpPr txBox="1"/>
            <p:nvPr/>
          </p:nvSpPr>
          <p:spPr>
            <a:xfrm>
              <a:off x="10438278" y="5203666"/>
              <a:ext cx="3253135" cy="6001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 environment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41363" y="1369780"/>
            <a:ext cx="2980624" cy="2952960"/>
            <a:chOff x="10541363" y="1369780"/>
            <a:chExt cx="2980624" cy="2952960"/>
          </a:xfrm>
        </p:grpSpPr>
        <p:grpSp>
          <p:nvGrpSpPr>
            <p:cNvPr id="19" name="Group 18"/>
            <p:cNvGrpSpPr/>
            <p:nvPr/>
          </p:nvGrpSpPr>
          <p:grpSpPr>
            <a:xfrm>
              <a:off x="10541363" y="1369780"/>
              <a:ext cx="2980624" cy="2952960"/>
              <a:chOff x="10505873" y="2816157"/>
              <a:chExt cx="2980624" cy="2465962"/>
            </a:xfrm>
            <a:solidFill>
              <a:schemeClr val="bg1">
                <a:lumMod val="85000"/>
              </a:schemeClr>
            </a:solidFill>
          </p:grpSpPr>
          <p:sp>
            <p:nvSpPr>
              <p:cNvPr id="24" name="Rectangle 23"/>
              <p:cNvSpPr/>
              <p:nvPr/>
            </p:nvSpPr>
            <p:spPr bwMode="auto">
              <a:xfrm>
                <a:off x="10505873" y="2816157"/>
                <a:ext cx="2980624" cy="24659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211584" y="2858422"/>
                <a:ext cx="1568379" cy="478054"/>
              </a:xfrm>
              <a:prstGeom prst="rect">
                <a:avLst/>
              </a:prstGeom>
              <a:grp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Job queue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1730509" y="3137360"/>
              <a:ext cx="587914" cy="5447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51543" y="1988593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51543" y="2639090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851132" y="3603839"/>
              <a:ext cx="2360262" cy="543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N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 rot="5400000">
            <a:off x="11897128" y="4378451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70400" y="1420392"/>
            <a:ext cx="2473005" cy="639699"/>
            <a:chOff x="7928629" y="1386774"/>
            <a:chExt cx="2473005" cy="639699"/>
          </a:xfrm>
        </p:grpSpPr>
        <p:sp>
          <p:nvSpPr>
            <p:cNvPr id="28" name="Rectangle 27"/>
            <p:cNvSpPr/>
            <p:nvPr/>
          </p:nvSpPr>
          <p:spPr bwMode="auto">
            <a:xfrm>
              <a:off x="7928629" y="1386774"/>
              <a:ext cx="2457643" cy="6396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422887" y="1422268"/>
              <a:ext cx="1978747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Job definition</a:t>
              </a:r>
            </a:p>
          </p:txBody>
        </p:sp>
        <p:pic>
          <p:nvPicPr>
            <p:cNvPr id="30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66556" y="1430901"/>
              <a:ext cx="571500" cy="571500"/>
            </a:xfrm>
            <a:prstGeom prst="rect">
              <a:avLst/>
            </a:prstGeom>
          </p:spPr>
        </p:pic>
      </p:grpSp>
      <p:sp>
        <p:nvSpPr>
          <p:cNvPr id="31" name="Right Arrow 30"/>
          <p:cNvSpPr/>
          <p:nvPr/>
        </p:nvSpPr>
        <p:spPr bwMode="auto">
          <a:xfrm>
            <a:off x="10205463" y="1538865"/>
            <a:ext cx="286966" cy="4027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487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Tile ingestion</a:t>
            </a:r>
          </a:p>
        </p:txBody>
      </p:sp>
    </p:spTree>
    <p:extLst>
      <p:ext uri="{BB962C8B-B14F-4D97-AF65-F5344CB8AC3E}">
        <p14:creationId xmlns:p14="http://schemas.microsoft.com/office/powerpoint/2010/main" val="553769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Dead-Letter Queues to help diagnose failures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the AWS .NET Mock Lambda Test Tool to replay and debug events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Using AWS .NET Core Global Tools in CI/CD pipelines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How to use AWS Batch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840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0704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with .NET Core on AWS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Senior Software Developer Engineer</a:t>
            </a:r>
            <a:endParaRPr lang="en-US" dirty="0"/>
          </a:p>
          <a:p>
            <a:r>
              <a:rPr lang="en-US" dirty="0" smtClean="0"/>
              <a:t>Amazon Web Services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socketnorm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MAD306</a:t>
            </a:r>
          </a:p>
        </p:txBody>
      </p:sp>
    </p:spTree>
    <p:extLst>
      <p:ext uri="{BB962C8B-B14F-4D97-AF65-F5344CB8AC3E}">
        <p14:creationId xmlns:p14="http://schemas.microsoft.com/office/powerpoint/2010/main" val="384984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mosaic rendering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59147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Accepts an image file from the user and name of a tile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Analyzes the image against the tile data in the gallery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Builds mosaic image using the matched tiles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999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mosaic rendering works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22031" y="3062587"/>
            <a:ext cx="7499353" cy="3560323"/>
            <a:chOff x="3022031" y="3062587"/>
            <a:chExt cx="7499353" cy="3560323"/>
          </a:xfrm>
        </p:grpSpPr>
        <p:sp>
          <p:nvSpPr>
            <p:cNvPr id="4" name="Rectangle 3"/>
            <p:cNvSpPr/>
            <p:nvPr/>
          </p:nvSpPr>
          <p:spPr bwMode="auto">
            <a:xfrm>
              <a:off x="3022031" y="3062587"/>
              <a:ext cx="7499353" cy="3560323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7376" y="3115436"/>
              <a:ext cx="762000" cy="10922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38506" y="4044810"/>
            <a:ext cx="2912563" cy="1292662"/>
            <a:chOff x="438506" y="4044810"/>
            <a:chExt cx="2912563" cy="1292662"/>
          </a:xfrm>
        </p:grpSpPr>
        <p:sp>
          <p:nvSpPr>
            <p:cNvPr id="7" name="TextBox 6"/>
            <p:cNvSpPr txBox="1"/>
            <p:nvPr/>
          </p:nvSpPr>
          <p:spPr>
            <a:xfrm>
              <a:off x="438506" y="4044810"/>
              <a:ext cx="184825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Trigger</a:t>
              </a:r>
              <a:b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(API call or event)</a:t>
              </a:r>
            </a:p>
          </p:txBody>
        </p:sp>
        <p:sp>
          <p:nvSpPr>
            <p:cNvPr id="8" name="Right Arrow 7"/>
            <p:cNvSpPr/>
            <p:nvPr/>
          </p:nvSpPr>
          <p:spPr bwMode="auto">
            <a:xfrm>
              <a:off x="2126255" y="4541191"/>
              <a:ext cx="1224814" cy="291830"/>
            </a:xfrm>
            <a:prstGeom prst="rightArrow">
              <a:avLst>
                <a:gd name="adj1" fmla="val 23333"/>
                <a:gd name="adj2" fmla="val 50000"/>
              </a:avLst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94606" y="1581145"/>
            <a:ext cx="2447925" cy="3807416"/>
            <a:chOff x="4894606" y="1581145"/>
            <a:chExt cx="2447925" cy="3807416"/>
          </a:xfrm>
        </p:grpSpPr>
        <p:grpSp>
          <p:nvGrpSpPr>
            <p:cNvPr id="10" name="Group 9"/>
            <p:cNvGrpSpPr/>
            <p:nvPr/>
          </p:nvGrpSpPr>
          <p:grpSpPr>
            <a:xfrm>
              <a:off x="5470893" y="1581145"/>
              <a:ext cx="1871638" cy="1130907"/>
              <a:chOff x="3668264" y="5469310"/>
              <a:chExt cx="1871638" cy="1130907"/>
            </a:xfrm>
          </p:grpSpPr>
          <p:pic>
            <p:nvPicPr>
              <p:cNvPr id="16" name="Graphic 21">
                <a:extLst>
                  <a:ext uri="{FF2B5EF4-FFF2-40B4-BE49-F238E27FC236}">
                    <a16:creationId xmlns:a16="http://schemas.microsoft.com/office/drawing/2014/main" id="{312CE227-7B0B-134D-A8D7-4AEA19FF7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756345" y="5873490"/>
                <a:ext cx="559832" cy="559832"/>
              </a:xfrm>
              <a:prstGeom prst="rect">
                <a:avLst/>
              </a:prstGeom>
            </p:spPr>
          </p:pic>
          <p:pic>
            <p:nvPicPr>
              <p:cNvPr id="17" name="Graphic 82">
                <a:extLst>
                  <a:ext uri="{FF2B5EF4-FFF2-40B4-BE49-F238E27FC236}">
                    <a16:creationId xmlns:a16="http://schemas.microsoft.com/office/drawing/2014/main" id="{2B05DD6C-F855-D840-A735-6649674A3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49264" y="587349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 bwMode="auto">
              <a:xfrm>
                <a:off x="3813243" y="5554494"/>
                <a:ext cx="1726659" cy="10457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668264" y="5469310"/>
                <a:ext cx="1074653" cy="4893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data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5584587" y="4339102"/>
              <a:ext cx="1072750" cy="1049459"/>
              <a:chOff x="5559625" y="3143250"/>
              <a:chExt cx="1072750" cy="1049459"/>
            </a:xfrm>
          </p:grpSpPr>
          <p:pic>
            <p:nvPicPr>
              <p:cNvPr id="14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Select tiles</a:t>
                </a:r>
                <a:br>
                  <a:rPr lang="en-US" sz="1100" dirty="0">
                    <a:solidFill>
                      <a:srgbClr val="232F3E"/>
                    </a:solidFill>
                  </a:rPr>
                </a:br>
                <a:r>
                  <a:rPr lang="en-US" sz="1100" dirty="0">
                    <a:solidFill>
                      <a:srgbClr val="232F3E"/>
                    </a:solidFill>
                  </a:rPr>
                  <a:t>(F#)</a:t>
                </a:r>
              </a:p>
            </p:txBody>
          </p:sp>
        </p:grpSp>
        <p:sp>
          <p:nvSpPr>
            <p:cNvPr id="12" name="Down Arrow 11"/>
            <p:cNvSpPr/>
            <p:nvPr/>
          </p:nvSpPr>
          <p:spPr bwMode="auto">
            <a:xfrm>
              <a:off x="6120152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4894606" y="4541191"/>
              <a:ext cx="860897" cy="165370"/>
            </a:xfrm>
            <a:prstGeom prst="rightArrow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15097" y="3115436"/>
            <a:ext cx="1866224" cy="3441470"/>
            <a:chOff x="6615097" y="3115436"/>
            <a:chExt cx="1866224" cy="3441470"/>
          </a:xfrm>
        </p:grpSpPr>
        <p:grpSp>
          <p:nvGrpSpPr>
            <p:cNvPr id="21" name="Group 20"/>
            <p:cNvGrpSpPr/>
            <p:nvPr/>
          </p:nvGrpSpPr>
          <p:grpSpPr>
            <a:xfrm>
              <a:off x="6615097" y="3489578"/>
              <a:ext cx="1032460" cy="2364307"/>
              <a:chOff x="6618368" y="3170191"/>
              <a:chExt cx="1032460" cy="2364307"/>
            </a:xfrm>
          </p:grpSpPr>
          <p:sp>
            <p:nvSpPr>
              <p:cNvPr id="33" name="Right Arrow 32"/>
              <p:cNvSpPr/>
              <p:nvPr/>
            </p:nvSpPr>
            <p:spPr bwMode="auto">
              <a:xfrm>
                <a:off x="6618368" y="4287448"/>
                <a:ext cx="1002046" cy="171731"/>
              </a:xfrm>
              <a:prstGeom prst="rightArrow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Bent-Up Arrow 33"/>
              <p:cNvSpPr/>
              <p:nvPr/>
            </p:nvSpPr>
            <p:spPr bwMode="auto">
              <a:xfrm rot="5400000" flipH="1">
                <a:off x="6641307" y="332647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Bent-Up Arrow 34"/>
              <p:cNvSpPr/>
              <p:nvPr/>
            </p:nvSpPr>
            <p:spPr bwMode="auto">
              <a:xfrm rot="16200000" flipH="1" flipV="1">
                <a:off x="6648497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14652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408571" y="3115436"/>
              <a:ext cx="1072750" cy="3441470"/>
              <a:chOff x="7411842" y="2796049"/>
              <a:chExt cx="1072750" cy="344147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2965392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31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Small 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4075889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9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Medium render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7411842" y="5188060"/>
                <a:ext cx="1072750" cy="1049459"/>
                <a:chOff x="5559625" y="3143250"/>
                <a:chExt cx="1072750" cy="1049459"/>
              </a:xfrm>
            </p:grpSpPr>
            <p:pic>
              <p:nvPicPr>
                <p:cNvPr id="27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07275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Large</a:t>
                  </a:r>
                  <a:br>
                    <a:rPr lang="en-US" sz="1100" dirty="0">
                      <a:solidFill>
                        <a:srgbClr val="232F3E"/>
                      </a:solidFill>
                    </a:rPr>
                  </a:br>
                  <a:r>
                    <a:rPr lang="en-US" sz="1100" dirty="0">
                      <a:solidFill>
                        <a:srgbClr val="232F3E"/>
                      </a:solidFill>
                    </a:rPr>
                    <a:t>render</a:t>
                  </a: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 bwMode="auto">
              <a:xfrm>
                <a:off x="7479265" y="2796049"/>
                <a:ext cx="1005327" cy="338101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877391" y="1621104"/>
            <a:ext cx="6159522" cy="1593714"/>
            <a:chOff x="7877391" y="1621104"/>
            <a:chExt cx="6159522" cy="1593714"/>
          </a:xfrm>
        </p:grpSpPr>
        <p:grpSp>
          <p:nvGrpSpPr>
            <p:cNvPr id="37" name="Group 36"/>
            <p:cNvGrpSpPr/>
            <p:nvPr/>
          </p:nvGrpSpPr>
          <p:grpSpPr>
            <a:xfrm>
              <a:off x="11249938" y="1691588"/>
              <a:ext cx="2786975" cy="1020436"/>
              <a:chOff x="9961123" y="744166"/>
              <a:chExt cx="2786975" cy="1020436"/>
            </a:xfrm>
          </p:grpSpPr>
          <p:pic>
            <p:nvPicPr>
              <p:cNvPr id="40" name="Graphic 2">
                <a:extLst>
                  <a:ext uri="{FF2B5EF4-FFF2-40B4-BE49-F238E27FC236}">
                    <a16:creationId xmlns:a16="http://schemas.microsoft.com/office/drawing/2014/main" id="{C94D5BFE-0F9C-114D-8DB9-6E4CBB80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19131" y="812102"/>
                <a:ext cx="762000" cy="952500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 bwMode="auto">
              <a:xfrm>
                <a:off x="9961123" y="744166"/>
                <a:ext cx="2786975" cy="97336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812911" y="994643"/>
                <a:ext cx="1903406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Output Mosaic</a:t>
                </a:r>
              </a:p>
            </p:txBody>
          </p:sp>
        </p:grpSp>
        <p:sp>
          <p:nvSpPr>
            <p:cNvPr id="38" name="Bent-Up Arrow 37"/>
            <p:cNvSpPr/>
            <p:nvPr/>
          </p:nvSpPr>
          <p:spPr bwMode="auto">
            <a:xfrm rot="16200000" flipV="1">
              <a:off x="9071691" y="1036571"/>
              <a:ext cx="983947" cy="3372547"/>
            </a:xfrm>
            <a:prstGeom prst="bentUpArrow">
              <a:avLst>
                <a:gd name="adj1" fmla="val 8124"/>
                <a:gd name="adj2" fmla="val 12849"/>
                <a:gd name="adj3" fmla="val 918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6767" y="1621104"/>
              <a:ext cx="1540835" cy="1161405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8265559" y="3514794"/>
            <a:ext cx="5350347" cy="2322095"/>
            <a:chOff x="8265559" y="3514794"/>
            <a:chExt cx="5350347" cy="232209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9090290" y="4334238"/>
              <a:ext cx="1072750" cy="1049459"/>
              <a:chOff x="5559625" y="3143250"/>
              <a:chExt cx="1072750" cy="1049459"/>
            </a:xfrm>
          </p:grpSpPr>
          <p:pic>
            <p:nvPicPr>
              <p:cNvPr id="52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Completion notification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 flipH="1">
              <a:off x="8265559" y="3514794"/>
              <a:ext cx="1048601" cy="2322095"/>
              <a:chOff x="6618368" y="3212403"/>
              <a:chExt cx="1048601" cy="2322095"/>
            </a:xfrm>
          </p:grpSpPr>
          <p:sp>
            <p:nvSpPr>
              <p:cNvPr id="49" name="Right Arrow 48"/>
              <p:cNvSpPr/>
              <p:nvPr/>
            </p:nvSpPr>
            <p:spPr bwMode="auto">
              <a:xfrm rot="10800000">
                <a:off x="6618368" y="4302305"/>
                <a:ext cx="1041411" cy="150513"/>
              </a:xfrm>
              <a:prstGeom prst="rightArrow">
                <a:avLst>
                  <a:gd name="adj1" fmla="val 44117"/>
                  <a:gd name="adj2" fmla="val 5000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Bent-Up Arrow 49"/>
              <p:cNvSpPr/>
              <p:nvPr/>
            </p:nvSpPr>
            <p:spPr bwMode="auto">
              <a:xfrm rot="5400000" flipH="1">
                <a:off x="6664638" y="3368690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Bent-Up Arrow 50"/>
              <p:cNvSpPr/>
              <p:nvPr/>
            </p:nvSpPr>
            <p:spPr bwMode="auto">
              <a:xfrm rot="16200000" flipH="1" flipV="1">
                <a:off x="6663089" y="4532168"/>
                <a:ext cx="1158617" cy="846044"/>
              </a:xfrm>
              <a:prstGeom prst="bentUpArrow">
                <a:avLst>
                  <a:gd name="adj1" fmla="val 10047"/>
                  <a:gd name="adj2" fmla="val 9190"/>
                  <a:gd name="adj3" fmla="val 0"/>
                </a:avLst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0135130" y="4330584"/>
              <a:ext cx="3480776" cy="683264"/>
              <a:chOff x="10135130" y="4330584"/>
              <a:chExt cx="3480776" cy="683264"/>
            </a:xfrm>
          </p:grpSpPr>
          <p:sp>
            <p:nvSpPr>
              <p:cNvPr id="47" name="Right Arrow 46"/>
              <p:cNvSpPr/>
              <p:nvPr/>
            </p:nvSpPr>
            <p:spPr bwMode="auto">
              <a:xfrm>
                <a:off x="10135130" y="4504480"/>
                <a:ext cx="1366737" cy="291830"/>
              </a:xfrm>
              <a:prstGeom prst="rightArrow">
                <a:avLst>
                  <a:gd name="adj1" fmla="val 23333"/>
                  <a:gd name="adj2" fmla="val 50000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1382281" y="4330584"/>
                <a:ext cx="2233625" cy="6832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Subscribers</a:t>
                </a: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3849376" y="1470893"/>
            <a:ext cx="1491434" cy="3743527"/>
            <a:chOff x="3849376" y="1470893"/>
            <a:chExt cx="1491434" cy="374352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637E71-652D-A24A-ADF8-26F137078D80}"/>
                </a:ext>
              </a:extLst>
            </p:cNvPr>
            <p:cNvGrpSpPr/>
            <p:nvPr/>
          </p:nvGrpSpPr>
          <p:grpSpPr>
            <a:xfrm>
              <a:off x="4011229" y="4334238"/>
              <a:ext cx="1072750" cy="880182"/>
              <a:chOff x="5559625" y="3143250"/>
              <a:chExt cx="1072750" cy="880182"/>
            </a:xfrm>
          </p:grpSpPr>
          <p:pic>
            <p:nvPicPr>
              <p:cNvPr id="60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810250" y="3143250"/>
                <a:ext cx="571500" cy="5715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2EA3CAD-7793-404F-B179-C9799EF46787}"/>
                  </a:ext>
                </a:extLst>
              </p:cNvPr>
              <p:cNvSpPr txBox="1"/>
              <p:nvPr/>
            </p:nvSpPr>
            <p:spPr>
              <a:xfrm>
                <a:off x="5559625" y="3761822"/>
                <a:ext cx="10727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232F3E"/>
                    </a:solidFill>
                  </a:rPr>
                  <a:t>Color map</a:t>
                </a:r>
              </a:p>
            </p:txBody>
          </p:sp>
        </p:grpSp>
        <p:sp>
          <p:nvSpPr>
            <p:cNvPr id="56" name="Down Arrow 55"/>
            <p:cNvSpPr/>
            <p:nvPr/>
          </p:nvSpPr>
          <p:spPr bwMode="auto">
            <a:xfrm>
              <a:off x="4486044" y="2810716"/>
              <a:ext cx="136187" cy="1467828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849376" y="1470893"/>
              <a:ext cx="1491434" cy="1275972"/>
              <a:chOff x="3849376" y="1470893"/>
              <a:chExt cx="1491434" cy="1275972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1229" y="1840618"/>
                <a:ext cx="1206319" cy="906247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3849376" y="1470893"/>
                <a:ext cx="1491434" cy="5170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Input image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7058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Mosaic rendering</a:t>
            </a:r>
          </a:p>
        </p:txBody>
      </p:sp>
    </p:spTree>
    <p:extLst>
      <p:ext uri="{BB962C8B-B14F-4D97-AF65-F5344CB8AC3E}">
        <p14:creationId xmlns:p14="http://schemas.microsoft.com/office/powerpoint/2010/main" val="2387110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499829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Step Functions to orchestrate a workflow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deploy multiple projects with a </a:t>
            </a:r>
            <a:r>
              <a:rPr lang="en-US" dirty="0" err="1" smtClean="0">
                <a:latin typeface="+mn-lt"/>
              </a:rPr>
              <a:t>serverless</a:t>
            </a:r>
            <a:r>
              <a:rPr lang="en-US" dirty="0" smtClean="0">
                <a:latin typeface="+mn-lt"/>
              </a:rPr>
              <a:t> template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How to use Lambda layers with .NET Core Lambda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/>
              <a:t>How to use the AWS .NET Mock Lambda Test Tool to debug a request input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119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front-end</a:t>
            </a:r>
          </a:p>
        </p:txBody>
      </p:sp>
    </p:spTree>
    <p:extLst>
      <p:ext uri="{BB962C8B-B14F-4D97-AF65-F5344CB8AC3E}">
        <p14:creationId xmlns:p14="http://schemas.microsoft.com/office/powerpoint/2010/main" val="1969931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does the web front-end do?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2226264" cy="236988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Allows an authenticated user to: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Create new tile galleries</a:t>
            </a:r>
          </a:p>
          <a:p>
            <a:pPr marL="860588" lvl="1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Upload an image to create a mosaic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4662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How the web front-end works</a:t>
            </a:r>
            <a:endParaRPr lang="en-US"/>
          </a:p>
        </p:txBody>
      </p:sp>
      <p:pic>
        <p:nvPicPr>
          <p:cNvPr id="3" name="Graphic 103">
            <a:extLst>
              <a:ext uri="{FF2B5EF4-FFF2-40B4-BE49-F238E27FC236}">
                <a16:creationId xmlns:a16="http://schemas.microsoft.com/office/drawing/2014/main" id="{CDCA25AE-3B67-134A-A6B1-FD3A506F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506" y="2722553"/>
            <a:ext cx="1143000" cy="1143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37248" y="3962712"/>
            <a:ext cx="2666769" cy="1038022"/>
            <a:chOff x="8730574" y="1186165"/>
            <a:chExt cx="2666769" cy="1038022"/>
          </a:xfrm>
        </p:grpSpPr>
        <p:pic>
          <p:nvPicPr>
            <p:cNvPr id="5" name="Graphic 2">
              <a:extLst>
                <a:ext uri="{FF2B5EF4-FFF2-40B4-BE49-F238E27FC236}">
                  <a16:creationId xmlns:a16="http://schemas.microsoft.com/office/drawing/2014/main" id="{C94D5BFE-0F9C-114D-8DB9-6E4CBB80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8037" y="1245549"/>
              <a:ext cx="762000" cy="952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 bwMode="auto">
            <a:xfrm>
              <a:off x="8730574" y="1186165"/>
              <a:ext cx="2666769" cy="1038022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93060" y="1347527"/>
              <a:ext cx="1528303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Image file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244076" y="3890768"/>
            <a:ext cx="2675106" cy="1181910"/>
            <a:chOff x="10894979" y="3891064"/>
            <a:chExt cx="2675106" cy="1181910"/>
          </a:xfrm>
        </p:grpSpPr>
        <p:pic>
          <p:nvPicPr>
            <p:cNvPr id="9" name="Graphic 13">
              <a:extLst>
                <a:ext uri="{FF2B5EF4-FFF2-40B4-BE49-F238E27FC236}">
                  <a16:creationId xmlns:a16="http://schemas.microsoft.com/office/drawing/2014/main" id="{4B978A46-E50A-894A-BC86-7B37F99F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949761" y="3937122"/>
              <a:ext cx="762000" cy="1092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10894979" y="3891064"/>
              <a:ext cx="2675106" cy="1181910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96802" y="3891064"/>
              <a:ext cx="1196481" cy="84946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Render</a:t>
              </a:r>
              <a:b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mosaic</a:t>
              </a:r>
              <a:endPara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84830" y="1404761"/>
            <a:ext cx="3550595" cy="3841384"/>
            <a:chOff x="2947481" y="2679160"/>
            <a:chExt cx="3550595" cy="3841384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947481" y="2679160"/>
              <a:ext cx="3550595" cy="3841384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65">
              <a:extLst>
                <a:ext uri="{FF2B5EF4-FFF2-40B4-BE49-F238E27FC236}">
                  <a16:creationId xmlns:a16="http://schemas.microsoft.com/office/drawing/2014/main" id="{2A27E9A0-EACE-F047-9F06-3B0B47C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9038" y="2752927"/>
              <a:ext cx="762000" cy="952500"/>
            </a:xfrm>
            <a:prstGeom prst="rect">
              <a:avLst/>
            </a:prstGeom>
          </p:spPr>
        </p:pic>
        <p:pic>
          <p:nvPicPr>
            <p:cNvPr id="15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3473577"/>
              <a:ext cx="972882" cy="757692"/>
            </a:xfrm>
            <a:prstGeom prst="rect">
              <a:avLst/>
            </a:prstGeom>
          </p:spPr>
        </p:pic>
        <p:pic>
          <p:nvPicPr>
            <p:cNvPr id="16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4470174"/>
              <a:ext cx="972882" cy="757692"/>
            </a:xfrm>
            <a:prstGeom prst="rect">
              <a:avLst/>
            </a:prstGeom>
          </p:spPr>
        </p:pic>
        <p:pic>
          <p:nvPicPr>
            <p:cNvPr id="17" name="Graphic 98">
              <a:extLst>
                <a:ext uri="{FF2B5EF4-FFF2-40B4-BE49-F238E27FC236}">
                  <a16:creationId xmlns:a16="http://schemas.microsoft.com/office/drawing/2014/main" id="{2E465156-B19E-5C4E-81BB-8793FDA6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84851" y="5466771"/>
              <a:ext cx="972882" cy="75769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55959" y="2801130"/>
              <a:ext cx="2629566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server clusters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98999" y="5927861"/>
            <a:ext cx="2514775" cy="1140271"/>
            <a:chOff x="6890657" y="6134100"/>
            <a:chExt cx="2514775" cy="1140271"/>
          </a:xfrm>
        </p:grpSpPr>
        <p:pic>
          <p:nvPicPr>
            <p:cNvPr id="20" name="Graphic 7">
              <a:extLst>
                <a:ext uri="{FF2B5EF4-FFF2-40B4-BE49-F238E27FC236}">
                  <a16:creationId xmlns:a16="http://schemas.microsoft.com/office/drawing/2014/main" id="{16B58360-019F-3A46-9AAA-F527DB5B7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35592" y="6182171"/>
              <a:ext cx="762000" cy="10922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6890657" y="6134100"/>
              <a:ext cx="2514775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97592" y="6335486"/>
              <a:ext cx="148502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 pool</a:t>
              </a:r>
            </a:p>
          </p:txBody>
        </p:sp>
      </p:grpSp>
      <p:sp>
        <p:nvSpPr>
          <p:cNvPr id="23" name="Up-Down Arrow 22"/>
          <p:cNvSpPr/>
          <p:nvPr/>
        </p:nvSpPr>
        <p:spPr bwMode="auto">
          <a:xfrm>
            <a:off x="3504314" y="5368115"/>
            <a:ext cx="293914" cy="45920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8641" y="5927860"/>
            <a:ext cx="2941658" cy="1140271"/>
            <a:chOff x="5027118" y="5927861"/>
            <a:chExt cx="2941658" cy="1140271"/>
          </a:xfrm>
        </p:grpSpPr>
        <p:sp>
          <p:nvSpPr>
            <p:cNvPr id="25" name="Rectangle 24"/>
            <p:cNvSpPr/>
            <p:nvPr/>
          </p:nvSpPr>
          <p:spPr bwMode="auto">
            <a:xfrm>
              <a:off x="5027118" y="5927861"/>
              <a:ext cx="2777939" cy="114027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6" name="Graphic 15">
              <a:extLst>
                <a:ext uri="{FF2B5EF4-FFF2-40B4-BE49-F238E27FC236}">
                  <a16:creationId xmlns:a16="http://schemas.microsoft.com/office/drawing/2014/main" id="{4F9756E1-2CB8-7A4E-BAB5-F808AA9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079398" y="5975932"/>
              <a:ext cx="762000" cy="9525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235482" y="6106256"/>
              <a:ext cx="1733294" cy="637150"/>
              <a:chOff x="4465022" y="5471809"/>
              <a:chExt cx="1733294" cy="637150"/>
            </a:xfrm>
          </p:grpSpPr>
          <p:sp>
            <p:nvSpPr>
              <p:cNvPr id="28" name="Rectangle 27"/>
              <p:cNvSpPr/>
              <p:nvPr/>
            </p:nvSpPr>
            <p:spPr bwMode="auto">
              <a:xfrm>
                <a:off x="4465022" y="5471809"/>
                <a:ext cx="1459527" cy="6371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491190" y="5583020"/>
                <a:ext cx="1707126" cy="4616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Container image</a:t>
                </a:r>
              </a:p>
            </p:txBody>
          </p:sp>
        </p:grpSp>
      </p:grpSp>
      <p:sp>
        <p:nvSpPr>
          <p:cNvPr id="30" name="Bent-Up Arrow 29"/>
          <p:cNvSpPr/>
          <p:nvPr/>
        </p:nvSpPr>
        <p:spPr bwMode="auto">
          <a:xfrm rot="16200000">
            <a:off x="4956578" y="4947415"/>
            <a:ext cx="1672884" cy="867218"/>
          </a:xfrm>
          <a:prstGeom prst="bentUpArrow">
            <a:avLst>
              <a:gd name="adj1" fmla="val 10065"/>
              <a:gd name="adj2" fmla="val 16234"/>
              <a:gd name="adj3" fmla="val 18506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1151547" y="1408777"/>
            <a:ext cx="2558569" cy="1039291"/>
            <a:chOff x="10760529" y="5704114"/>
            <a:chExt cx="2558569" cy="1039291"/>
          </a:xfrm>
        </p:grpSpPr>
        <p:sp>
          <p:nvSpPr>
            <p:cNvPr id="32" name="Rectangle 31"/>
            <p:cNvSpPr/>
            <p:nvPr/>
          </p:nvSpPr>
          <p:spPr bwMode="auto">
            <a:xfrm>
              <a:off x="10760529" y="5704114"/>
              <a:ext cx="2558569" cy="1039291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raphic 19">
              <a:extLst>
                <a:ext uri="{FF2B5EF4-FFF2-40B4-BE49-F238E27FC236}">
                  <a16:creationId xmlns:a16="http://schemas.microsoft.com/office/drawing/2014/main" id="{39F24EEC-5C4F-7845-9A77-2155A203C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813483" y="5749211"/>
              <a:ext cx="762000" cy="9525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1610543" y="5854489"/>
              <a:ext cx="1650132" cy="5724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Tile import</a:t>
              </a:r>
            </a:p>
          </p:txBody>
        </p:sp>
      </p:grpSp>
      <p:sp>
        <p:nvSpPr>
          <p:cNvPr id="35" name="Right Arrow 34"/>
          <p:cNvSpPr/>
          <p:nvPr/>
        </p:nvSpPr>
        <p:spPr bwMode="auto">
          <a:xfrm>
            <a:off x="6700157" y="1845384"/>
            <a:ext cx="4392386" cy="253811"/>
          </a:xfrm>
          <a:prstGeom prst="rightArrow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>
            <a:off x="6746768" y="4343400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10347729" y="4304518"/>
            <a:ext cx="839812" cy="266700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800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Hosting the web front-end</a:t>
            </a:r>
          </a:p>
        </p:txBody>
      </p:sp>
    </p:spTree>
    <p:extLst>
      <p:ext uri="{BB962C8B-B14F-4D97-AF65-F5344CB8AC3E}">
        <p14:creationId xmlns:p14="http://schemas.microsoft.com/office/powerpoint/2010/main" val="4294457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What did we learn?</a:t>
            </a:r>
            <a:endParaRPr lang="en-US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7" y="1990945"/>
            <a:ext cx="12813049" cy="401648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Use our high level libraries to handle identity, data protection, and configuration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Call AWS Batch and AWS Step Functions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Share configuration with AWS Systems Manager Parameter Store</a:t>
            </a: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Deploying containers to AWS </a:t>
            </a:r>
            <a:r>
              <a:rPr lang="en-US" dirty="0" err="1" smtClean="0">
                <a:latin typeface="+mn-lt"/>
              </a:rPr>
              <a:t>Fargate</a:t>
            </a:r>
            <a:r>
              <a:rPr lang="en-US" dirty="0" smtClean="0">
                <a:latin typeface="+mn-lt"/>
              </a:rPr>
              <a:t> with AWS </a:t>
            </a:r>
            <a:r>
              <a:rPr lang="en-US" dirty="0" err="1" smtClean="0">
                <a:latin typeface="+mn-lt"/>
              </a:rPr>
              <a:t>CodePipeline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6568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23088" y="347412"/>
            <a:ext cx="13987008" cy="873289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 smtClean="0"/>
              <a:t>Library repositories on GitHub</a:t>
            </a:r>
            <a:endParaRPr lang="en-US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23088" y="1990945"/>
            <a:ext cx="13611784" cy="392107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Identity Provider for Amazon Cognito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2"/>
              </a:rPr>
              <a:t>https://github.com/aws/aws-aspnet-cognito-identity-provider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IConfiguration Provider for AWS Systems Manager Parameter Store</a:t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3"/>
              </a:rPr>
              <a:t>https://github.com/aws/aws-dotnet-extensions-configuration</a:t>
            </a:r>
            <a:endParaRPr lang="en-US" smtClean="0">
              <a:latin typeface="+mn-lt"/>
            </a:endParaRPr>
          </a:p>
          <a:p>
            <a:pPr marL="457200" indent="-457200">
              <a:spcBef>
                <a:spcPts val="4200"/>
              </a:spcBef>
              <a:buFont typeface="Arial" pitchFamily="34" charset="0"/>
              <a:buChar char="•"/>
            </a:pPr>
            <a:r>
              <a:rPr lang="en-US" smtClean="0">
                <a:latin typeface="+mn-lt"/>
              </a:rPr>
              <a:t>ASP.NET Core DataProtection Provider for </a:t>
            </a:r>
            <a:r>
              <a:rPr lang="en-US" smtClean="0"/>
              <a:t>AWS Systems Manager</a:t>
            </a:r>
            <a:r>
              <a:rPr lang="en-US" smtClean="0">
                <a:latin typeface="+mn-lt"/>
              </a:rPr>
              <a:t/>
            </a:r>
            <a:br>
              <a:rPr lang="en-US" smtClean="0">
                <a:latin typeface="+mn-lt"/>
              </a:rPr>
            </a:br>
            <a:r>
              <a:rPr lang="en-US" smtClean="0">
                <a:latin typeface="+mn-lt"/>
              </a:rPr>
              <a:t>	</a:t>
            </a:r>
            <a:r>
              <a:rPr lang="en-US" sz="2800" smtClean="0">
                <a:latin typeface="+mn-lt"/>
                <a:hlinkClick r:id="rId4"/>
              </a:rPr>
              <a:t>https://github.com/aws/aws-ssm-data-protection-provider-for-aspnet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9396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 for .NET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30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97809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49517" y="271124"/>
            <a:ext cx="8774483" cy="3609692"/>
            <a:chOff x="5449517" y="271124"/>
            <a:chExt cx="8774483" cy="3609692"/>
          </a:xfrm>
        </p:grpSpPr>
        <p:sp>
          <p:nvSpPr>
            <p:cNvPr id="3" name="Rectangle 2"/>
            <p:cNvSpPr/>
            <p:nvPr/>
          </p:nvSpPr>
          <p:spPr bwMode="auto">
            <a:xfrm>
              <a:off x="5551714" y="337457"/>
              <a:ext cx="8672286" cy="35433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449517" y="271124"/>
              <a:ext cx="8645260" cy="3516024"/>
              <a:chOff x="5449517" y="271124"/>
              <a:chExt cx="8645260" cy="3516024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691255" y="1512997"/>
                <a:ext cx="2150089" cy="2032057"/>
                <a:chOff x="3169596" y="1580744"/>
                <a:chExt cx="3216613" cy="3040033"/>
              </a:xfrm>
            </p:grpSpPr>
            <p:sp>
              <p:nvSpPr>
                <p:cNvPr id="51" name="Rectangle 50"/>
                <p:cNvSpPr/>
                <p:nvPr/>
              </p:nvSpPr>
              <p:spPr bwMode="auto">
                <a:xfrm>
                  <a:off x="3169596" y="1580744"/>
                  <a:ext cx="3216613" cy="30400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2" name="Graphic 19">
                  <a:extLst>
                    <a:ext uri="{FF2B5EF4-FFF2-40B4-BE49-F238E27FC236}">
                      <a16:creationId xmlns:a16="http://schemas.microsoft.com/office/drawing/2014/main" id="{39F24EEC-5C4F-7845-9A77-2155A203C2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=""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5803" y="1644381"/>
                  <a:ext cx="762000" cy="952500"/>
                </a:xfrm>
                <a:prstGeom prst="rect">
                  <a:avLst/>
                </a:prstGeom>
              </p:spPr>
            </p:pic>
          </p:grpSp>
          <p:sp>
            <p:nvSpPr>
              <p:cNvPr id="6" name="Right Arrow 5"/>
              <p:cNvSpPr/>
              <p:nvPr/>
            </p:nvSpPr>
            <p:spPr bwMode="auto">
              <a:xfrm rot="10800000">
                <a:off x="7450261" y="3074295"/>
                <a:ext cx="569205" cy="31659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303097" y="1578683"/>
                <a:ext cx="1220213" cy="461665"/>
                <a:chOff x="3112267" y="2629280"/>
                <a:chExt cx="3658540" cy="604664"/>
              </a:xfrm>
            </p:grpSpPr>
            <p:sp>
              <p:nvSpPr>
                <p:cNvPr id="49" name="Rectangle 48"/>
                <p:cNvSpPr/>
                <p:nvPr/>
              </p:nvSpPr>
              <p:spPr bwMode="auto">
                <a:xfrm>
                  <a:off x="3370634" y="2663321"/>
                  <a:ext cx="2879387" cy="49816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3112267" y="2629280"/>
                  <a:ext cx="3658540" cy="604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Job queue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8038615" y="3077263"/>
                <a:ext cx="1559570" cy="709885"/>
                <a:chOff x="8038615" y="3077263"/>
                <a:chExt cx="1559570" cy="709885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8038615" y="3077263"/>
                  <a:ext cx="1559570" cy="7098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7" name="Graphic 15">
                  <a:extLst>
                    <a:ext uri="{FF2B5EF4-FFF2-40B4-BE49-F238E27FC236}">
                      <a16:creationId xmlns:a16="http://schemas.microsoft.com/office/drawing/2014/main" id="{4F9756E1-2CB8-7A4E-BAB5-F808AA99D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77803" y="3113574"/>
                  <a:ext cx="500174" cy="6252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506860" y="3087661"/>
                  <a:ext cx="1041244" cy="6278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Container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</a:p>
              </p:txBody>
            </p:sp>
          </p:grpSp>
          <p:sp>
            <p:nvSpPr>
              <p:cNvPr id="9" name="Right Arrow 8"/>
              <p:cNvSpPr/>
              <p:nvPr/>
            </p:nvSpPr>
            <p:spPr bwMode="auto">
              <a:xfrm>
                <a:off x="7735378" y="2349183"/>
                <a:ext cx="638716" cy="309745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ight Arrow 9"/>
              <p:cNvSpPr/>
              <p:nvPr/>
            </p:nvSpPr>
            <p:spPr bwMode="auto">
              <a:xfrm>
                <a:off x="11781329" y="1280881"/>
                <a:ext cx="650944" cy="2697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0887862" y="1821372"/>
                <a:ext cx="651146" cy="1691038"/>
                <a:chOff x="9359109" y="3572818"/>
                <a:chExt cx="651146" cy="2021828"/>
              </a:xfrm>
            </p:grpSpPr>
            <p:sp>
              <p:nvSpPr>
                <p:cNvPr id="44" name="Bent-Up Arrow 43"/>
                <p:cNvSpPr/>
                <p:nvPr/>
              </p:nvSpPr>
              <p:spPr bwMode="auto">
                <a:xfrm rot="5400000">
                  <a:off x="9288981" y="3642946"/>
                  <a:ext cx="789578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Bent-Up Arrow 44"/>
                <p:cNvSpPr/>
                <p:nvPr/>
              </p:nvSpPr>
              <p:spPr bwMode="auto">
                <a:xfrm rot="5400000">
                  <a:off x="8819947" y="4404338"/>
                  <a:ext cx="1731294" cy="649322"/>
                </a:xfrm>
                <a:prstGeom prst="bentUp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2" name="Rectangle 11"/>
              <p:cNvSpPr/>
              <p:nvPr/>
            </p:nvSpPr>
            <p:spPr bwMode="auto">
              <a:xfrm>
                <a:off x="9749081" y="598598"/>
                <a:ext cx="1669675" cy="591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770580" y="618216"/>
                <a:ext cx="397344" cy="49668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 bwMode="auto">
              <a:xfrm>
                <a:off x="9959627" y="874468"/>
                <a:ext cx="1638634" cy="6098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81125" y="894086"/>
                <a:ext cx="408625" cy="510781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6" name="Rectangle 15"/>
              <p:cNvSpPr/>
              <p:nvPr/>
            </p:nvSpPr>
            <p:spPr bwMode="auto">
              <a:xfrm>
                <a:off x="10229598" y="1170263"/>
                <a:ext cx="1537547" cy="589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Graphic 59">
                <a:extLst>
                  <a:ext uri="{FF2B5EF4-FFF2-40B4-BE49-F238E27FC236}">
                    <a16:creationId xmlns:a16="http://schemas.microsoft.com/office/drawing/2014/main" id="{3CC7B2AC-8A77-CE42-9ECF-CBB706CC6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275822" y="1211734"/>
                <a:ext cx="421091" cy="526363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0671652" y="1123457"/>
                <a:ext cx="1061829" cy="6278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Process</a:t>
                </a:r>
                <a:b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image</a:t>
                </a: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2446457" y="951740"/>
                <a:ext cx="1648320" cy="749114"/>
                <a:chOff x="12446457" y="951740"/>
                <a:chExt cx="1648320" cy="749114"/>
              </a:xfrm>
            </p:grpSpPr>
            <p:sp>
              <p:nvSpPr>
                <p:cNvPr id="41" name="Rectangle 40"/>
                <p:cNvSpPr/>
                <p:nvPr/>
              </p:nvSpPr>
              <p:spPr bwMode="auto">
                <a:xfrm>
                  <a:off x="12446457" y="951740"/>
                  <a:ext cx="1648320" cy="7491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42" name="Graphic 132">
                  <a:extLst>
                    <a:ext uri="{FF2B5EF4-FFF2-40B4-BE49-F238E27FC236}">
                      <a16:creationId xmlns:a16="http://schemas.microsoft.com/office/drawing/2014/main" id="{F73DD8CF-3E81-4241-A79A-7CBAB59C2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72398" y="962037"/>
                  <a:ext cx="503663" cy="721917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12984858" y="988145"/>
                  <a:ext cx="1079485" cy="5863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05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moderation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11572495" y="2136792"/>
                <a:ext cx="1444917" cy="1620647"/>
                <a:chOff x="11572495" y="2136792"/>
                <a:chExt cx="1444917" cy="1620647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>
                  <a:off x="11572495" y="2162620"/>
                  <a:ext cx="1444917" cy="7729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6" name="Graphic 75">
                  <a:extLst>
                    <a:ext uri="{FF2B5EF4-FFF2-40B4-BE49-F238E27FC236}">
                      <a16:creationId xmlns:a16="http://schemas.microsoft.com/office/drawing/2014/main" id="{4A26D16D-645A-FF44-868A-D8CFF632B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93592" y="2171730"/>
                  <a:ext cx="508507" cy="728860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11982833" y="2136792"/>
                  <a:ext cx="101213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 color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data</a:t>
                  </a:r>
                </a:p>
              </p:txBody>
            </p:sp>
            <p:sp>
              <p:nvSpPr>
                <p:cNvPr id="38" name="Rectangle 37"/>
                <p:cNvSpPr/>
                <p:nvPr/>
              </p:nvSpPr>
              <p:spPr bwMode="auto">
                <a:xfrm>
                  <a:off x="11572495" y="3067776"/>
                  <a:ext cx="1444917" cy="6896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9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03182" y="3104043"/>
                  <a:ext cx="498918" cy="623648"/>
                </a:xfrm>
                <a:prstGeom prst="rect">
                  <a:avLst/>
                </a:prstGeom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12001140" y="3074295"/>
                  <a:ext cx="895117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Tile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storage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6130927" y="2086660"/>
                <a:ext cx="1319334" cy="1210180"/>
                <a:chOff x="4224615" y="2295685"/>
                <a:chExt cx="1742467" cy="1598305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224615" y="2546292"/>
                  <a:ext cx="1742467" cy="1347698"/>
                  <a:chOff x="4224615" y="2546292"/>
                  <a:chExt cx="1742467" cy="1347698"/>
                </a:xfrm>
              </p:grpSpPr>
              <p:pic>
                <p:nvPicPr>
                  <p:cNvPr id="32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24615" y="2546292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8428" y="2846946"/>
                    <a:ext cx="972882" cy="757692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98">
                    <a:extLst>
                      <a:ext uri="{FF2B5EF4-FFF2-40B4-BE49-F238E27FC236}">
                        <a16:creationId xmlns:a16="http://schemas.microsoft.com/office/drawing/2014/main" id="{2E465156-B19E-5C4E-81BB-8793FDA6B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200" y="3136298"/>
                    <a:ext cx="972882" cy="7576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Down Arrow 28"/>
                <p:cNvSpPr/>
                <p:nvPr/>
              </p:nvSpPr>
              <p:spPr bwMode="auto">
                <a:xfrm>
                  <a:off x="4547764" y="2316401"/>
                  <a:ext cx="257783" cy="201926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>
                  <a:off x="5258293" y="2343399"/>
                  <a:ext cx="257783" cy="445320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>
                  <a:off x="5666767" y="2295685"/>
                  <a:ext cx="257783" cy="798313"/>
                </a:xfrm>
                <a:prstGeom prst="downArrow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8413004" y="2114741"/>
                <a:ext cx="1420083" cy="627310"/>
                <a:chOff x="8413004" y="2114741"/>
                <a:chExt cx="1420083" cy="627310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8413004" y="2114741"/>
                  <a:ext cx="1420083" cy="6273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6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8624" y="2145021"/>
                  <a:ext cx="444743" cy="555928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8912854" y="2128879"/>
                  <a:ext cx="866260" cy="60016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Image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upload</a:t>
                  </a:r>
                  <a:endParaRPr lang="en-US" sz="1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23" name="Lightning Bolt 22"/>
              <p:cNvSpPr/>
              <p:nvPr/>
            </p:nvSpPr>
            <p:spPr bwMode="auto">
              <a:xfrm rot="15344842">
                <a:off x="9601469" y="1562463"/>
                <a:ext cx="554019" cy="680936"/>
              </a:xfrm>
              <a:prstGeom prst="lightningBolt">
                <a:avLst/>
              </a:prstGeom>
              <a:solidFill>
                <a:srgbClr val="FFC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449517" y="271124"/>
                <a:ext cx="1653338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Tile gallery</a:t>
                </a: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5510653" y="4012319"/>
            <a:ext cx="8742376" cy="3321024"/>
            <a:chOff x="5510653" y="4012319"/>
            <a:chExt cx="8742376" cy="3321024"/>
          </a:xfrm>
        </p:grpSpPr>
        <p:sp>
          <p:nvSpPr>
            <p:cNvPr id="54" name="Rectangle 53"/>
            <p:cNvSpPr/>
            <p:nvPr/>
          </p:nvSpPr>
          <p:spPr bwMode="auto">
            <a:xfrm>
              <a:off x="5551714" y="4012319"/>
              <a:ext cx="8701315" cy="33210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510653" y="4213486"/>
              <a:ext cx="8310926" cy="2929327"/>
              <a:chOff x="5510653" y="4213486"/>
              <a:chExt cx="8310926" cy="2929327"/>
            </a:xfrm>
          </p:grpSpPr>
          <p:sp>
            <p:nvSpPr>
              <p:cNvPr id="56" name="Rectangle 55"/>
              <p:cNvSpPr/>
              <p:nvPr/>
            </p:nvSpPr>
            <p:spPr bwMode="auto">
              <a:xfrm>
                <a:off x="7669311" y="5315795"/>
                <a:ext cx="4623565" cy="18270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7" name="Graphic 13">
                <a:extLst>
                  <a:ext uri="{FF2B5EF4-FFF2-40B4-BE49-F238E27FC236}">
                    <a16:creationId xmlns:a16="http://schemas.microsoft.com/office/drawing/2014/main" id="{4B978A46-E50A-894A-BC86-7B37F99F6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701525" y="5342915"/>
                <a:ext cx="499078" cy="744656"/>
              </a:xfrm>
              <a:prstGeom prst="rect">
                <a:avLst/>
              </a:prstGeom>
            </p:spPr>
          </p:pic>
          <p:grpSp>
            <p:nvGrpSpPr>
              <p:cNvPr id="58" name="Group 57"/>
              <p:cNvGrpSpPr/>
              <p:nvPr/>
            </p:nvGrpSpPr>
            <p:grpSpPr>
              <a:xfrm>
                <a:off x="9133344" y="4675529"/>
                <a:ext cx="1321753" cy="2222670"/>
                <a:chOff x="4894606" y="1666329"/>
                <a:chExt cx="2447925" cy="450881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5615872" y="1666329"/>
                  <a:ext cx="1726659" cy="1045723"/>
                  <a:chOff x="3813243" y="5554494"/>
                  <a:chExt cx="1726659" cy="1045723"/>
                </a:xfrm>
              </p:grpSpPr>
              <p:sp>
                <p:nvSpPr>
                  <p:cNvPr id="98" name="Rectangle 97"/>
                  <p:cNvSpPr/>
                  <p:nvPr/>
                </p:nvSpPr>
                <p:spPr bwMode="auto">
                  <a:xfrm>
                    <a:off x="3813243" y="5554494"/>
                    <a:ext cx="1726659" cy="10457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99" name="Graphic 21">
                    <a:extLst>
                      <a:ext uri="{FF2B5EF4-FFF2-40B4-BE49-F238E27FC236}">
                        <a16:creationId xmlns:a16="http://schemas.microsoft.com/office/drawing/2014/main" id="{312CE227-7B0B-134D-A8D7-4AEA19FF7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=""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8382" y="5819823"/>
                    <a:ext cx="559831" cy="55983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Graphic 82">
                    <a:extLst>
                      <a:ext uri="{FF2B5EF4-FFF2-40B4-BE49-F238E27FC236}">
                        <a16:creationId xmlns:a16="http://schemas.microsoft.com/office/drawing/2014/main" id="{2B05DD6C-F855-D840-A735-6649674A3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=""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1299" y="5819823"/>
                    <a:ext cx="571501" cy="571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8C637E71-652D-A24A-ADF8-26F137078D80}"/>
                    </a:ext>
                  </a:extLst>
                </p:cNvPr>
                <p:cNvGrpSpPr/>
                <p:nvPr/>
              </p:nvGrpSpPr>
              <p:grpSpPr>
                <a:xfrm>
                  <a:off x="5584587" y="4339102"/>
                  <a:ext cx="1072750" cy="1836037"/>
                  <a:chOff x="5559625" y="3143250"/>
                  <a:chExt cx="1072750" cy="1836037"/>
                </a:xfrm>
              </p:grpSpPr>
              <p:pic>
                <p:nvPicPr>
                  <p:cNvPr id="96" name="Graphic 6">
                    <a:extLst>
                      <a:ext uri="{FF2B5EF4-FFF2-40B4-BE49-F238E27FC236}">
                        <a16:creationId xmlns:a16="http://schemas.microsoft.com/office/drawing/2014/main" id="{4688A8FB-694A-8440-A65E-EA783A9835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=""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250" y="3143250"/>
                    <a:ext cx="571500" cy="571500"/>
                  </a:xfrm>
                  <a:prstGeom prst="rect">
                    <a:avLst/>
                  </a:prstGeom>
                </p:spPr>
              </p:pic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5559625" y="3761821"/>
                    <a:ext cx="1072750" cy="1217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Select tiles</a:t>
                    </a:r>
                    <a:br>
                      <a:rPr lang="en-US" sz="1100" dirty="0">
                        <a:solidFill>
                          <a:srgbClr val="232F3E"/>
                        </a:solidFill>
                      </a:rPr>
                    </a:br>
                    <a:r>
                      <a:rPr lang="en-US" sz="1100" dirty="0">
                        <a:solidFill>
                          <a:srgbClr val="232F3E"/>
                        </a:solidFill>
                      </a:rPr>
                      <a:t>(F#)</a:t>
                    </a:r>
                  </a:p>
                </p:txBody>
              </p:sp>
            </p:grpSp>
            <p:sp>
              <p:nvSpPr>
                <p:cNvPr id="94" name="Down Arrow 93"/>
                <p:cNvSpPr/>
                <p:nvPr/>
              </p:nvSpPr>
              <p:spPr bwMode="auto">
                <a:xfrm>
                  <a:off x="6120152" y="2810716"/>
                  <a:ext cx="136187" cy="1467828"/>
                </a:xfrm>
                <a:prstGeom prst="downArrow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Right Arrow 94"/>
                <p:cNvSpPr/>
                <p:nvPr/>
              </p:nvSpPr>
              <p:spPr bwMode="auto">
                <a:xfrm>
                  <a:off x="4894606" y="4541191"/>
                  <a:ext cx="860897" cy="165370"/>
                </a:xfrm>
                <a:prstGeom prst="rightArrow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0004258" y="5357234"/>
                <a:ext cx="1455983" cy="1773197"/>
                <a:chOff x="6615097" y="3115436"/>
                <a:chExt cx="1866224" cy="3436951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6615097" y="3489578"/>
                  <a:ext cx="1032460" cy="2364307"/>
                  <a:chOff x="6618368" y="3170191"/>
                  <a:chExt cx="1032460" cy="2364307"/>
                </a:xfrm>
              </p:grpSpPr>
              <p:sp>
                <p:nvSpPr>
                  <p:cNvPr id="89" name="Right Arrow 88"/>
                  <p:cNvSpPr/>
                  <p:nvPr/>
                </p:nvSpPr>
                <p:spPr bwMode="auto">
                  <a:xfrm>
                    <a:off x="6618368" y="4287448"/>
                    <a:ext cx="1002046" cy="171731"/>
                  </a:xfrm>
                  <a:prstGeom prst="rightArrow">
                    <a:avLst/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0" name="Bent-Up Arrow 89"/>
                  <p:cNvSpPr/>
                  <p:nvPr/>
                </p:nvSpPr>
                <p:spPr bwMode="auto">
                  <a:xfrm rot="5400000" flipH="1">
                    <a:off x="6641307" y="332647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1" name="Bent-Up Arrow 90"/>
                  <p:cNvSpPr/>
                  <p:nvPr/>
                </p:nvSpPr>
                <p:spPr bwMode="auto">
                  <a:xfrm rot="16200000" flipH="1" flipV="1">
                    <a:off x="6648497" y="4532168"/>
                    <a:ext cx="1158617" cy="846044"/>
                  </a:xfrm>
                  <a:prstGeom prst="bentUpArrow">
                    <a:avLst>
                      <a:gd name="adj1" fmla="val 10047"/>
                      <a:gd name="adj2" fmla="val 9190"/>
                      <a:gd name="adj3" fmla="val 14652"/>
                    </a:avLst>
                  </a:prstGeom>
                  <a:solidFill>
                    <a:schemeClr val="accent5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7408570" y="3115436"/>
                  <a:ext cx="1072751" cy="3436951"/>
                  <a:chOff x="7411841" y="2796049"/>
                  <a:chExt cx="1072751" cy="3436951"/>
                </a:xfrm>
              </p:grpSpPr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3583964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Small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2" y="4694460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Medium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92EA3CAD-7793-404F-B179-C9799EF4678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1841" y="5702311"/>
                    <a:ext cx="1072750" cy="5306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rgbClr val="232F3E"/>
                        </a:solidFill>
                      </a:rPr>
                      <a:t>Large</a:t>
                    </a: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 bwMode="auto">
                  <a:xfrm>
                    <a:off x="7479265" y="2796049"/>
                    <a:ext cx="1005327" cy="3381015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2720907" y="4505393"/>
                <a:ext cx="1100672" cy="600164"/>
                <a:chOff x="12720907" y="4505393"/>
                <a:chExt cx="1100672" cy="600164"/>
              </a:xfrm>
            </p:grpSpPr>
            <p:sp>
              <p:nvSpPr>
                <p:cNvPr id="80" name="Rectangle 79"/>
                <p:cNvSpPr/>
                <p:nvPr/>
              </p:nvSpPr>
              <p:spPr bwMode="auto">
                <a:xfrm>
                  <a:off x="12720907" y="4535721"/>
                  <a:ext cx="1096693" cy="5170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81" name="Graphic 2">
                  <a:extLst>
                    <a:ext uri="{FF2B5EF4-FFF2-40B4-BE49-F238E27FC236}">
                      <a16:creationId xmlns:a16="http://schemas.microsoft.com/office/drawing/2014/main" id="{C94D5BFE-0F9C-114D-8DB9-6E4CBB804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49503" y="4569212"/>
                  <a:ext cx="375636" cy="469545"/>
                </a:xfrm>
                <a:prstGeom prst="rect">
                  <a:avLst/>
                </a:prstGeom>
              </p:spPr>
            </p:pic>
            <p:sp>
              <p:nvSpPr>
                <p:cNvPr id="82" name="TextBox 81"/>
                <p:cNvSpPr txBox="1"/>
                <p:nvPr/>
              </p:nvSpPr>
              <p:spPr>
                <a:xfrm>
                  <a:off x="12987376" y="4505393"/>
                  <a:ext cx="834203" cy="6001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Output</a:t>
                  </a:r>
                  <a:b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1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mosaic</a:t>
                  </a:r>
                </a:p>
              </p:txBody>
            </p:sp>
          </p:grpSp>
          <p:sp>
            <p:nvSpPr>
              <p:cNvPr id="61" name="Bent-Up Arrow 60"/>
              <p:cNvSpPr/>
              <p:nvPr/>
            </p:nvSpPr>
            <p:spPr bwMode="auto">
              <a:xfrm rot="16200000" flipV="1">
                <a:off x="11647116" y="4212824"/>
                <a:ext cx="485047" cy="1662535"/>
              </a:xfrm>
              <a:prstGeom prst="bentUpArrow">
                <a:avLst>
                  <a:gd name="adj1" fmla="val 8124"/>
                  <a:gd name="adj2" fmla="val 12849"/>
                  <a:gd name="adj3" fmla="val 9182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69336" y="4500976"/>
                <a:ext cx="759572" cy="572527"/>
              </a:xfrm>
              <a:prstGeom prst="rect">
                <a:avLst/>
              </a:prstGeom>
            </p:spPr>
          </p:pic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11678078" y="5954541"/>
                <a:ext cx="614798" cy="566542"/>
                <a:chOff x="5559625" y="3143250"/>
                <a:chExt cx="1247153" cy="1149263"/>
              </a:xfrm>
            </p:grpSpPr>
            <p:pic>
              <p:nvPicPr>
                <p:cNvPr id="78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2"/>
                  <a:ext cx="1247153" cy="5306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Notify</a:t>
                  </a: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 flipH="1">
                <a:off x="11283372" y="5561640"/>
                <a:ext cx="516920" cy="1144703"/>
                <a:chOff x="6618368" y="3212403"/>
                <a:chExt cx="1048601" cy="2322095"/>
              </a:xfrm>
            </p:grpSpPr>
            <p:sp>
              <p:nvSpPr>
                <p:cNvPr id="75" name="Right Arrow 74"/>
                <p:cNvSpPr/>
                <p:nvPr/>
              </p:nvSpPr>
              <p:spPr bwMode="auto">
                <a:xfrm rot="10800000">
                  <a:off x="6618368" y="4302305"/>
                  <a:ext cx="1041411" cy="150513"/>
                </a:xfrm>
                <a:prstGeom prst="rightArrow">
                  <a:avLst>
                    <a:gd name="adj1" fmla="val 44117"/>
                    <a:gd name="adj2" fmla="val 5000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Bent-Up Arrow 75"/>
                <p:cNvSpPr/>
                <p:nvPr/>
              </p:nvSpPr>
              <p:spPr bwMode="auto">
                <a:xfrm rot="5400000" flipH="1">
                  <a:off x="6664638" y="3368690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Bent-Up Arrow 76"/>
                <p:cNvSpPr/>
                <p:nvPr/>
              </p:nvSpPr>
              <p:spPr bwMode="auto">
                <a:xfrm rot="16200000" flipH="1" flipV="1">
                  <a:off x="6663089" y="4532168"/>
                  <a:ext cx="1158617" cy="846044"/>
                </a:xfrm>
                <a:prstGeom prst="bentUpArrow">
                  <a:avLst>
                    <a:gd name="adj1" fmla="val 10047"/>
                    <a:gd name="adj2" fmla="val 9190"/>
                    <a:gd name="adj3" fmla="val 0"/>
                  </a:avLst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C637E71-652D-A24A-ADF8-26F137078D80}"/>
                  </a:ext>
                </a:extLst>
              </p:cNvPr>
              <p:cNvGrpSpPr/>
              <p:nvPr/>
            </p:nvGrpSpPr>
            <p:grpSpPr>
              <a:xfrm>
                <a:off x="8542830" y="5988345"/>
                <a:ext cx="586386" cy="735819"/>
                <a:chOff x="5559625" y="3143250"/>
                <a:chExt cx="1072750" cy="1492649"/>
              </a:xfrm>
            </p:grpSpPr>
            <p:pic>
              <p:nvPicPr>
                <p:cNvPr id="73" name="Graphic 6">
                  <a:extLst>
                    <a:ext uri="{FF2B5EF4-FFF2-40B4-BE49-F238E27FC236}">
                      <a16:creationId xmlns:a16="http://schemas.microsoft.com/office/drawing/2014/main" id="{4688A8FB-694A-8440-A65E-EA783A9835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=""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250" y="3143250"/>
                  <a:ext cx="571500" cy="571500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2EA3CAD-7793-404F-B179-C9799EF46787}"/>
                    </a:ext>
                  </a:extLst>
                </p:cNvPr>
                <p:cNvSpPr txBox="1"/>
                <p:nvPr/>
              </p:nvSpPr>
              <p:spPr>
                <a:xfrm>
                  <a:off x="5559625" y="3761821"/>
                  <a:ext cx="1072750" cy="8740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232F3E"/>
                      </a:solidFill>
                    </a:rPr>
                    <a:t>Map colors</a:t>
                  </a:r>
                </a:p>
              </p:txBody>
            </p:sp>
          </p:grpSp>
          <p:pic>
            <p:nvPicPr>
              <p:cNvPr id="66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3101" y="5420776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7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94742" y="5977207"/>
                <a:ext cx="308581" cy="281728"/>
              </a:xfrm>
              <a:prstGeom prst="rect">
                <a:avLst/>
              </a:prstGeom>
            </p:spPr>
          </p:pic>
          <p:pic>
            <p:nvPicPr>
              <p:cNvPr id="68" name="Graphic 6">
                <a:extLst>
                  <a:ext uri="{FF2B5EF4-FFF2-40B4-BE49-F238E27FC236}">
                    <a16:creationId xmlns:a16="http://schemas.microsoft.com/office/drawing/2014/main" id="{4688A8FB-694A-8440-A65E-EA783A983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=""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0881185" y="6548048"/>
                <a:ext cx="308581" cy="281728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8454358" y="4576827"/>
                <a:ext cx="747869" cy="629005"/>
                <a:chOff x="3849376" y="1470893"/>
                <a:chExt cx="1368172" cy="1275972"/>
              </a:xfrm>
            </p:grpSpPr>
            <p:sp>
              <p:nvSpPr>
                <p:cNvPr id="71" name="TextBox 70"/>
                <p:cNvSpPr txBox="1"/>
                <p:nvPr/>
              </p:nvSpPr>
              <p:spPr>
                <a:xfrm>
                  <a:off x="3849376" y="1470893"/>
                  <a:ext cx="749343" cy="1048895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endPara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endParaRPr>
                </a:p>
              </p:txBody>
            </p:sp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11229" y="1840618"/>
                  <a:ext cx="1206319" cy="906247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/>
              <p:cNvSpPr txBox="1"/>
              <p:nvPr/>
            </p:nvSpPr>
            <p:spPr>
              <a:xfrm>
                <a:off x="5510653" y="4213486"/>
                <a:ext cx="2361865" cy="572464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Mosaic rendering</a:t>
                </a:r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269931" y="1880248"/>
            <a:ext cx="8643530" cy="4096959"/>
            <a:chOff x="269931" y="1880248"/>
            <a:chExt cx="8643530" cy="4096959"/>
          </a:xfrm>
        </p:grpSpPr>
        <p:sp>
          <p:nvSpPr>
            <p:cNvPr id="102" name="Bent-Up Arrow 101"/>
            <p:cNvSpPr/>
            <p:nvPr/>
          </p:nvSpPr>
          <p:spPr bwMode="auto">
            <a:xfrm flipV="1">
              <a:off x="3484976" y="4135199"/>
              <a:ext cx="5428485" cy="1842008"/>
            </a:xfrm>
            <a:prstGeom prst="bentUpArrow">
              <a:avLst>
                <a:gd name="adj1" fmla="val 2568"/>
                <a:gd name="adj2" fmla="val 7224"/>
                <a:gd name="adj3" fmla="val 6160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269931" y="1880248"/>
              <a:ext cx="5387837" cy="3966075"/>
              <a:chOff x="269931" y="1880248"/>
              <a:chExt cx="5387837" cy="3966075"/>
            </a:xfrm>
          </p:grpSpPr>
          <p:sp>
            <p:nvSpPr>
              <p:cNvPr id="104" name="Right Arrow 103"/>
              <p:cNvSpPr/>
              <p:nvPr/>
            </p:nvSpPr>
            <p:spPr bwMode="auto">
              <a:xfrm>
                <a:off x="3550894" y="2764656"/>
                <a:ext cx="2106874" cy="135934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5" name="Graphic 103">
                <a:extLst>
                  <a:ext uri="{FF2B5EF4-FFF2-40B4-BE49-F238E27FC236}">
                    <a16:creationId xmlns:a16="http://schemas.microsoft.com/office/drawing/2014/main" id="{CDCA25AE-3B67-134A-A6B1-FD3A506FA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=""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69931" y="3304943"/>
                <a:ext cx="629154" cy="629154"/>
              </a:xfrm>
              <a:prstGeom prst="rect">
                <a:avLst/>
              </a:prstGeom>
            </p:spPr>
          </p:pic>
          <p:grpSp>
            <p:nvGrpSpPr>
              <p:cNvPr id="106" name="Group 105"/>
              <p:cNvGrpSpPr/>
              <p:nvPr/>
            </p:nvGrpSpPr>
            <p:grpSpPr>
              <a:xfrm>
                <a:off x="1082775" y="1880248"/>
                <a:ext cx="3910954" cy="3966075"/>
                <a:chOff x="1082775" y="1880248"/>
                <a:chExt cx="3910954" cy="3966075"/>
              </a:xfrm>
            </p:grpSpPr>
            <p:sp>
              <p:nvSpPr>
                <p:cNvPr id="107" name="Rectangle 106"/>
                <p:cNvSpPr/>
                <p:nvPr/>
              </p:nvSpPr>
              <p:spPr bwMode="auto">
                <a:xfrm>
                  <a:off x="1082775" y="1985028"/>
                  <a:ext cx="3910954" cy="386129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08" name="Group 107"/>
                <p:cNvGrpSpPr/>
                <p:nvPr/>
              </p:nvGrpSpPr>
              <p:grpSpPr>
                <a:xfrm>
                  <a:off x="1236457" y="2477904"/>
                  <a:ext cx="2681930" cy="3116138"/>
                  <a:chOff x="1236457" y="2477904"/>
                  <a:chExt cx="2681930" cy="3116138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1476519" y="2477904"/>
                    <a:ext cx="1966281" cy="2114455"/>
                    <a:chOff x="2947481" y="2679160"/>
                    <a:chExt cx="3572190" cy="3841384"/>
                  </a:xfrm>
                </p:grpSpPr>
                <p:sp>
                  <p:nvSpPr>
                    <p:cNvPr id="126" name="Rectangle 125"/>
                    <p:cNvSpPr/>
                    <p:nvPr/>
                  </p:nvSpPr>
                  <p:spPr bwMode="auto">
                    <a:xfrm>
                      <a:off x="2947481" y="2679160"/>
                      <a:ext cx="3550595" cy="3841384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7" name="Graphic 65">
                      <a:extLst>
                        <a:ext uri="{FF2B5EF4-FFF2-40B4-BE49-F238E27FC236}">
                          <a16:creationId xmlns:a16="http://schemas.microsoft.com/office/drawing/2014/main" id="{2A27E9A0-EACE-F047-9F06-3B0B47C5BC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9">
                      <a:extLst>
                        <a:ext uri="{96DAC541-7B7A-43D3-8B79-37D633B846F1}">
                          <asvg:svgBlip xmlns="" xmlns:asvg="http://schemas.microsoft.com/office/drawing/2016/SVG/main" r:embed="rId3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19038" y="2752926"/>
                      <a:ext cx="870469" cy="10880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3473577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4470174"/>
                      <a:ext cx="972882" cy="7576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Graphic 98">
                      <a:extLst>
                        <a:ext uri="{FF2B5EF4-FFF2-40B4-BE49-F238E27FC236}">
                          <a16:creationId xmlns:a16="http://schemas.microsoft.com/office/drawing/2014/main" id="{2E465156-B19E-5C4E-81BB-8793FDA6B2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=""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184851" y="5466771"/>
                      <a:ext cx="972882" cy="75769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3585905" y="2683173"/>
                      <a:ext cx="2933766" cy="8135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1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Web server clusters</a:t>
                      </a:r>
                    </a:p>
                  </p:txBody>
                </p: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1236457" y="4912261"/>
                    <a:ext cx="993065" cy="681781"/>
                    <a:chOff x="814636" y="4912261"/>
                    <a:chExt cx="993065" cy="681781"/>
                  </a:xfrm>
                </p:grpSpPr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814636" y="4966390"/>
                      <a:ext cx="921524" cy="627652"/>
                      <a:chOff x="823790" y="4967604"/>
                      <a:chExt cx="921524" cy="627652"/>
                    </a:xfrm>
                  </p:grpSpPr>
                  <p:sp>
                    <p:nvSpPr>
                      <p:cNvPr id="124" name="Rectangle 123"/>
                      <p:cNvSpPr/>
                      <p:nvPr/>
                    </p:nvSpPr>
                    <p:spPr bwMode="auto">
                      <a:xfrm>
                        <a:off x="823790" y="4967604"/>
                        <a:ext cx="921524" cy="627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dirty="0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pic>
                    <p:nvPicPr>
                      <p:cNvPr id="125" name="Graphic 7">
                        <a:extLst>
                          <a:ext uri="{FF2B5EF4-FFF2-40B4-BE49-F238E27FC236}">
                            <a16:creationId xmlns:a16="http://schemas.microsoft.com/office/drawing/2014/main" id="{16B58360-019F-3A46-9AAA-F527DB5B7F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96DAC541-7B7A-43D3-8B79-37D633B846F1}">
                            <asvg:svgBlip xmlns="" xmlns:asvg="http://schemas.microsoft.com/office/drawing/2016/SVG/main" r:embed="rId32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48523" y="4986282"/>
                        <a:ext cx="419436" cy="60119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1122577" y="4912261"/>
                      <a:ext cx="685124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User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pool</a:t>
                      </a:r>
                    </a:p>
                  </p:txBody>
                </p:sp>
              </p:grpSp>
              <p:sp>
                <p:nvSpPr>
                  <p:cNvPr id="116" name="Up-Down Arrow 115"/>
                  <p:cNvSpPr/>
                  <p:nvPr/>
                </p:nvSpPr>
                <p:spPr bwMode="auto">
                  <a:xfrm>
                    <a:off x="1707420" y="4659497"/>
                    <a:ext cx="161782" cy="252764"/>
                  </a:xfrm>
                  <a:prstGeom prst="upDownArrow">
                    <a:avLst/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7" name="Bent-Up Arrow 116"/>
                  <p:cNvSpPr/>
                  <p:nvPr/>
                </p:nvSpPr>
                <p:spPr bwMode="auto">
                  <a:xfrm rot="16200000">
                    <a:off x="2576680" y="4353683"/>
                    <a:ext cx="920824" cy="477352"/>
                  </a:xfrm>
                  <a:prstGeom prst="bentUpArrow">
                    <a:avLst>
                      <a:gd name="adj1" fmla="val 10065"/>
                      <a:gd name="adj2" fmla="val 16234"/>
                      <a:gd name="adj3" fmla="val 18506"/>
                    </a:avLst>
                  </a:prstGeom>
                  <a:solidFill>
                    <a:schemeClr val="accent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32472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2374421" y="4905496"/>
                    <a:ext cx="1543966" cy="678234"/>
                    <a:chOff x="2374421" y="4905496"/>
                    <a:chExt cx="1543966" cy="678234"/>
                  </a:xfrm>
                </p:grpSpPr>
                <p:sp>
                  <p:nvSpPr>
                    <p:cNvPr id="119" name="Rectangle 118"/>
                    <p:cNvSpPr/>
                    <p:nvPr/>
                  </p:nvSpPr>
                  <p:spPr bwMode="auto">
                    <a:xfrm>
                      <a:off x="2374421" y="4954864"/>
                      <a:ext cx="1390383" cy="6288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pic>
                  <p:nvPicPr>
                    <p:cNvPr id="120" name="Graphic 15">
                      <a:extLst>
                        <a:ext uri="{FF2B5EF4-FFF2-40B4-BE49-F238E27FC236}">
                          <a16:creationId xmlns:a16="http://schemas.microsoft.com/office/drawing/2014/main" id="{4F9756E1-2CB8-7A4E-BAB5-F808AA99DC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=""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92602" y="4976209"/>
                      <a:ext cx="521829" cy="57230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2862436" y="4905496"/>
                      <a:ext cx="1055951" cy="627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82880" tIns="146304" rIns="182880" bIns="146304" rtlCol="0">
                      <a:spAutoFit/>
                    </a:bodyPr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1800"/>
                        </a:spcAft>
                      </a:pP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Container</a:t>
                      </a:r>
                      <a:b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</a:br>
                      <a:r>
                        <a:rPr lang="en-US" sz="1200" dirty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</a:rPr>
                        <a:t>image</a:t>
                      </a:r>
                      <a:endParaRPr lang="en-US" sz="2800" dirty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</a:endParaRPr>
                    </a:p>
                  </p:txBody>
                </p:sp>
              </p:grp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1237139" y="1880248"/>
                  <a:ext cx="2395528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24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Web front end</a:t>
                  </a:r>
                </a:p>
              </p:txBody>
            </p:sp>
            <p:sp>
              <p:nvSpPr>
                <p:cNvPr id="110" name="Rectangle 109"/>
                <p:cNvSpPr/>
                <p:nvPr/>
              </p:nvSpPr>
              <p:spPr bwMode="auto">
                <a:xfrm>
                  <a:off x="3550894" y="3296840"/>
                  <a:ext cx="1253614" cy="5839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3831537" y="3237969"/>
                  <a:ext cx="1101905" cy="627864"/>
                </a:xfrm>
                <a:prstGeom prst="rect">
                  <a:avLst/>
                </a:prstGeom>
                <a:noFill/>
              </p:spPr>
              <p:txBody>
                <a:bodyPr wrap="none" lIns="182880" tIns="146304" rIns="182880" bIns="146304" rtlCol="0">
                  <a:spAutoFit/>
                </a:bodyPr>
                <a:lstStyle/>
                <a:p>
                  <a:pPr>
                    <a:lnSpc>
                      <a:spcPct val="90000"/>
                    </a:lnSpc>
                    <a:spcAft>
                      <a:spcPts val="1800"/>
                    </a:spcAft>
                  </a:pP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Parameter</a:t>
                  </a:r>
                  <a:b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</a:br>
                  <a:r>
                    <a:rPr lang="en-US" sz="1200" dirty="0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Store</a:t>
                  </a:r>
                </a:p>
              </p:txBody>
            </p:sp>
            <p:pic>
              <p:nvPicPr>
                <p:cNvPr id="112" name="Graphic 53">
                  <a:extLst>
                    <a:ext uri="{FF2B5EF4-FFF2-40B4-BE49-F238E27FC236}">
                      <a16:creationId xmlns:a16="http://schemas.microsoft.com/office/drawing/2014/main" id="{EF3049AB-9C72-7B43-9C9E-B92B5A5A0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=""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87859" y="3340328"/>
                  <a:ext cx="376353" cy="376352"/>
                </a:xfrm>
                <a:prstGeom prst="rect">
                  <a:avLst/>
                </a:prstGeom>
              </p:spPr>
            </p:pic>
            <p:sp>
              <p:nvSpPr>
                <p:cNvPr id="113" name="Right Arrow 112"/>
                <p:cNvSpPr/>
                <p:nvPr/>
              </p:nvSpPr>
              <p:spPr bwMode="auto">
                <a:xfrm flipH="1">
                  <a:off x="2747562" y="3530977"/>
                  <a:ext cx="780009" cy="181098"/>
                </a:xfrm>
                <a:prstGeom prst="rightArrow">
                  <a:avLst>
                    <a:gd name="adj1" fmla="val 28514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40874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wrap</a:t>
            </a:r>
          </a:p>
        </p:txBody>
      </p:sp>
    </p:spTree>
    <p:extLst>
      <p:ext uri="{BB962C8B-B14F-4D97-AF65-F5344CB8AC3E}">
        <p14:creationId xmlns:p14="http://schemas.microsoft.com/office/powerpoint/2010/main" val="999408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mtClean="0"/>
              <a:t>Useful links</a:t>
            </a:r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23089" y="1427015"/>
            <a:ext cx="13984225" cy="6311697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AWS .NET blog: </a:t>
            </a:r>
            <a:r>
              <a:rPr lang="en-US" dirty="0" smtClean="0">
                <a:hlinkClick r:id="rId2"/>
              </a:rPr>
              <a:t>https://aws.amazon.com/blogs/developer/tag/net/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AWS .NET Twitter Handle: @</a:t>
            </a:r>
            <a:r>
              <a:rPr lang="en-US" dirty="0" err="1" smtClean="0"/>
              <a:t>awsfornet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GitHub:</a:t>
            </a:r>
          </a:p>
          <a:p>
            <a:pPr lvl="1"/>
            <a:r>
              <a:rPr lang="en-US" dirty="0" smtClean="0"/>
              <a:t>AWS .NET Home: </a:t>
            </a:r>
            <a:r>
              <a:rPr lang="en-US" dirty="0">
                <a:hlinkClick r:id="rId3"/>
              </a:rPr>
              <a:t>https://github.com/aws/dotnet</a:t>
            </a:r>
            <a:endParaRPr lang="en-US" dirty="0" smtClean="0"/>
          </a:p>
          <a:p>
            <a:pPr lvl="1"/>
            <a:r>
              <a:rPr lang="en-US" dirty="0" smtClean="0"/>
              <a:t>AWS SDK for .NET: </a:t>
            </a:r>
            <a:r>
              <a:rPr lang="en-US" dirty="0" smtClean="0">
                <a:hlinkClick r:id="rId4"/>
              </a:rPr>
              <a:t>https://github.com/aws/aws-sdk-net</a:t>
            </a:r>
            <a:endParaRPr lang="en-US" dirty="0" smtClean="0"/>
          </a:p>
          <a:p>
            <a:pPr lvl="1"/>
            <a:r>
              <a:rPr lang="en-US" dirty="0" smtClean="0"/>
              <a:t>AWS Lambda for .NET Core: </a:t>
            </a:r>
            <a:r>
              <a:rPr lang="en-US" dirty="0" smtClean="0">
                <a:hlinkClick r:id="rId5"/>
              </a:rPr>
              <a:t>https://github.com/aws/aws-lambda-dotnet</a:t>
            </a:r>
            <a:endParaRPr lang="en-US" dirty="0" smtClean="0"/>
          </a:p>
          <a:p>
            <a:pPr lvl="1"/>
            <a:r>
              <a:rPr lang="en-US" dirty="0" smtClean="0"/>
              <a:t>AWS .NET Global Tools: </a:t>
            </a:r>
            <a:r>
              <a:rPr lang="en-US" dirty="0" smtClean="0">
                <a:hlinkClick r:id="rId6"/>
              </a:rPr>
              <a:t>https://github.com/aws/aws-extensions-for-dotnet-cli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Upcoming .NET support in AWS Toolkit for Visual Studio Code!</a:t>
            </a:r>
          </a:p>
          <a:p>
            <a:pPr lvl="1"/>
            <a:r>
              <a:rPr lang="en-US" dirty="0" smtClean="0">
                <a:hlinkClick r:id="rId7"/>
              </a:rPr>
              <a:t>https://github.com/aws/aws-toolkit-vscode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9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Norm Johanson</a:t>
            </a:r>
            <a:endParaRPr lang="en-US" dirty="0"/>
          </a:p>
          <a:p>
            <a:r>
              <a:rPr lang="en-US" dirty="0" smtClean="0"/>
              <a:t>Twitter: @</a:t>
            </a:r>
            <a:r>
              <a:rPr lang="en-US" dirty="0" err="1" smtClean="0"/>
              <a:t>socketnorm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64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8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.NET Releases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4542782"/>
          </a:xfrm>
        </p:spPr>
        <p:txBody>
          <a:bodyPr/>
          <a:lstStyle/>
          <a:p>
            <a:r>
              <a:rPr lang="en-US" dirty="0"/>
              <a:t>ASP.NET Core Identity Provider for Amazon </a:t>
            </a:r>
            <a:r>
              <a:rPr lang="en-US" dirty="0" err="1"/>
              <a:t>Cognito</a:t>
            </a:r>
            <a:r>
              <a:rPr lang="en-US" dirty="0"/>
              <a:t> – General Available</a:t>
            </a:r>
            <a:endParaRPr lang="en-US" dirty="0"/>
          </a:p>
          <a:p>
            <a:pPr lvl="1"/>
            <a:r>
              <a:rPr lang="en-US" dirty="0" smtClean="0"/>
              <a:t>TODO: Add Link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X-RAY Support – General Available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https://aws.amazon.com/blogs/developer/aws-x-ray-support-for-net-core-is-ga/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</a:t>
            </a:r>
            <a:r>
              <a:rPr lang="en-US" dirty="0"/>
              <a:t>SDK for .NET updated to .NET Standard 2.0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https://aws.amazon.com/blogs/developer/aws-sdk-for-net-now-targets-net-standard-2-0/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60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</a:t>
            </a:r>
            <a:r>
              <a:rPr lang="en-US" dirty="0"/>
              <a:t>Layer </a:t>
            </a:r>
            <a:r>
              <a:rPr lang="en-US" dirty="0" smtClean="0"/>
              <a:t>Support for </a:t>
            </a:r>
            <a:r>
              <a:rPr lang="en-US" dirty="0"/>
              <a:t>.NET Core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2959775" cy="4998291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Include .NET assemblies in layer to reduce deployment bundle size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Option to pre-</a:t>
            </a:r>
            <a:r>
              <a:rPr lang="en-US" dirty="0" err="1" smtClean="0">
                <a:latin typeface="+mn-lt"/>
              </a:rPr>
              <a:t>jitting</a:t>
            </a:r>
            <a:r>
              <a:rPr lang="en-US" dirty="0" smtClean="0">
                <a:latin typeface="+mn-lt"/>
              </a:rPr>
              <a:t> .NET assemblies to improve cold start 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  <a:hlinkClick r:id="rId3"/>
              </a:rPr>
              <a:t>https</a:t>
            </a:r>
            <a:r>
              <a:rPr lang="en-US" dirty="0">
                <a:latin typeface="+mn-lt"/>
                <a:hlinkClick r:id="rId3"/>
              </a:rPr>
              <a:t>://</a:t>
            </a:r>
            <a:r>
              <a:rPr lang="en-US" dirty="0" smtClean="0">
                <a:latin typeface="+mn-lt"/>
                <a:hlinkClick r:id="rId3"/>
              </a:rPr>
              <a:t>github.com/aws/aws-extensions-for-dotnet-cli/tree/master/src/docs/Layers.md</a:t>
            </a:r>
            <a:endParaRPr lang="en-US" dirty="0" smtClean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4914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Lambda .NET </a:t>
            </a:r>
            <a:r>
              <a:rPr lang="en-US" dirty="0"/>
              <a:t>Core Custom Runtime </a:t>
            </a:r>
            <a:r>
              <a:rPr lang="en-US" dirty="0" smtClean="0"/>
              <a:t>Support</a:t>
            </a:r>
            <a:r>
              <a:rPr lang="en-US" sz="9600" dirty="0"/>
              <a:t/>
            </a:r>
            <a:br>
              <a:rPr lang="en-US" sz="9600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11621864" cy="4016484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Deploy .NET Core 2.2 or 3.0 Lambda functions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err="1" smtClean="0">
                <a:latin typeface="+mn-lt"/>
              </a:rPr>
              <a:t>Amazon.Lambda.RuntimeSupport</a:t>
            </a:r>
            <a:r>
              <a:rPr lang="en-US" dirty="0" smtClean="0">
                <a:latin typeface="+mn-lt"/>
              </a:rPr>
              <a:t> NuGet package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 smtClean="0">
                <a:latin typeface="+mn-lt"/>
              </a:rPr>
              <a:t>Package as a self contained application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>
                <a:hlinkClick r:id="rId3"/>
              </a:rPr>
              <a:t>https://aws.amazon.com/blogs/developer/announcing-amazon-lambda-runtimesupport</a:t>
            </a:r>
            <a:r>
              <a:rPr lang="en-US" dirty="0" smtClean="0">
                <a:hlinkClick r:id="rId3"/>
              </a:rPr>
              <a:t>/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1466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AWS Lambda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868751"/>
          </a:xfrm>
        </p:spPr>
        <p:txBody>
          <a:bodyPr/>
          <a:lstStyle/>
          <a:p>
            <a:r>
              <a:rPr lang="en-US" dirty="0" smtClean="0"/>
              <a:t>.NET Core Global Tool: </a:t>
            </a:r>
            <a:r>
              <a:rPr lang="en-US" dirty="0" err="1" smtClean="0"/>
              <a:t>Amazon.Lambda.Tools</a:t>
            </a:r>
            <a:endParaRPr lang="en-US" dirty="0"/>
          </a:p>
          <a:p>
            <a:pPr lvl="1"/>
            <a:r>
              <a:rPr lang="en-US" dirty="0" smtClean="0"/>
              <a:t>Cross platform command line tool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https://github.com/aws/aws-extensions-for-dotnet-cli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AWS Toolkit for Visual Studio</a:t>
            </a:r>
            <a:endParaRPr lang="en-US" dirty="0"/>
          </a:p>
          <a:p>
            <a:pPr lvl="1"/>
            <a:r>
              <a:rPr lang="en-US" dirty="0" smtClean="0"/>
              <a:t>Upcoming release for Visual Studio 2019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https://aws.amazon.com/visualstudio/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1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.NET applications 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73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Elastic Mosaic Processing 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8" y="2022475"/>
            <a:ext cx="6259513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What does it do?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How was it built?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r>
              <a:rPr lang="en-US" dirty="0"/>
              <a:t>What services were used?</a:t>
            </a:r>
          </a:p>
          <a:p>
            <a:pPr>
              <a:spcBef>
                <a:spcPts val="4200"/>
              </a:spcBef>
            </a:pPr>
            <a:r>
              <a:rPr lang="en-US" dirty="0"/>
              <a:t>What problems were solved?</a:t>
            </a:r>
            <a:endParaRPr lang="en-US" dirty="0">
              <a:latin typeface="+mn-lt"/>
            </a:endParaRPr>
          </a:p>
          <a:p>
            <a:pPr>
              <a:spcBef>
                <a:spcPts val="4200"/>
              </a:spcBef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335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5853_Summit_2019_Template_Light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 2019 template_16x9_light (1)" id="{CE5BD41F-FEF9-401F-8191-825B343EC2DA}" vid="{BA5CEF5C-D5D2-48E3-9A41-FC5AF438A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Summit 2019 template_16x9_light</Template>
  <TotalTime>1628</TotalTime>
  <Words>785</Words>
  <Application>Microsoft Office PowerPoint</Application>
  <PresentationFormat>Custom</PresentationFormat>
  <Paragraphs>202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Amazon Ember</vt:lpstr>
      <vt:lpstr>Amazon Ember Light</vt:lpstr>
      <vt:lpstr>Amazon Ember Medium</vt:lpstr>
      <vt:lpstr>Arial</vt:lpstr>
      <vt:lpstr>Arial Black</vt:lpstr>
      <vt:lpstr>Lucida Console</vt:lpstr>
      <vt:lpstr>Segoe UI</vt:lpstr>
      <vt:lpstr>4-05853_Summit_2019_Template_Light</vt:lpstr>
      <vt:lpstr>PowerPoint Presentation</vt:lpstr>
      <vt:lpstr>Developing with .NET Core on AWS </vt:lpstr>
      <vt:lpstr>What’s new for .NET on AWS</vt:lpstr>
      <vt:lpstr>Latest .NET Releases</vt:lpstr>
      <vt:lpstr>AWS Lambda Layer Support for .NET Core </vt:lpstr>
      <vt:lpstr>AWS Lambda .NET Core Custom Runtime Support </vt:lpstr>
      <vt:lpstr>.NET Core AWS Lambda Tools</vt:lpstr>
      <vt:lpstr>Modern .NET applications on AWS</vt:lpstr>
      <vt:lpstr>Simple Elastic Mosaic Processing Application</vt:lpstr>
      <vt:lpstr>What are we going to learn?</vt:lpstr>
      <vt:lpstr>What is a mosaic image?</vt:lpstr>
      <vt:lpstr>PowerPoint Presentation</vt:lpstr>
      <vt:lpstr>Mosaic tile gallery ingestion</vt:lpstr>
      <vt:lpstr>What does tile ingestion do?</vt:lpstr>
      <vt:lpstr>How tile ingestion works</vt:lpstr>
      <vt:lpstr>Why did we choose AWS Batch?</vt:lpstr>
      <vt:lpstr>Demo: Tile ingestion</vt:lpstr>
      <vt:lpstr>PowerPoint Presentation</vt:lpstr>
      <vt:lpstr>Mosaic rendering</vt:lpstr>
      <vt:lpstr>PowerPoint Presentation</vt:lpstr>
      <vt:lpstr>PowerPoint Presentation</vt:lpstr>
      <vt:lpstr>Demo: Mosaic rendering</vt:lpstr>
      <vt:lpstr>PowerPoint Presentation</vt:lpstr>
      <vt:lpstr>Web front-end</vt:lpstr>
      <vt:lpstr>PowerPoint Presentation</vt:lpstr>
      <vt:lpstr>PowerPoint Presentation</vt:lpstr>
      <vt:lpstr>Demo: Hosting the web front-end</vt:lpstr>
      <vt:lpstr>PowerPoint Presentation</vt:lpstr>
      <vt:lpstr>PowerPoint Presentation</vt:lpstr>
      <vt:lpstr>Revisiting the architecture</vt:lpstr>
      <vt:lpstr>PowerPoint Presentation</vt:lpstr>
      <vt:lpstr>Session wrap</vt:lpstr>
      <vt:lpstr>PowerPoint Presentation</vt:lpstr>
      <vt:lpstr>PowerPoint Presentation</vt:lpstr>
      <vt:lpstr>PowerPoint Presentation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Johanson, Norm</dc:creator>
  <cp:keywords>AWS Summit 2019</cp:keywords>
  <cp:lastModifiedBy>Johanson, Norm</cp:lastModifiedBy>
  <cp:revision>77</cp:revision>
  <dcterms:created xsi:type="dcterms:W3CDTF">2019-03-24T04:42:54Z</dcterms:created>
  <dcterms:modified xsi:type="dcterms:W3CDTF">2019-03-25T07:50:58Z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